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1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8.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notesSlides/notesSlide27.xml" ContentType="application/vnd.openxmlformats-officedocument.presentationml.notesSlide+xml"/>
  <Override PartName="/ppt/tags/tag45.xml" ContentType="application/vnd.openxmlformats-officedocument.presentationml.tags+xml"/>
  <Override PartName="/ppt/notesSlides/notesSlide28.xml" ContentType="application/vnd.openxmlformats-officedocument.presentationml.notesSlide+xml"/>
  <Override PartName="/ppt/tags/tag46.xml" ContentType="application/vnd.openxmlformats-officedocument.presentationml.tags+xml"/>
  <Override PartName="/ppt/notesSlides/notesSlide29.xml" ContentType="application/vnd.openxmlformats-officedocument.presentationml.notesSlide+xml"/>
  <Override PartName="/ppt/tags/tag47.xml" ContentType="application/vnd.openxmlformats-officedocument.presentationml.tags+xml"/>
  <Override PartName="/ppt/notesSlides/notesSlide30.xml" ContentType="application/vnd.openxmlformats-officedocument.presentationml.notesSlide+xml"/>
  <Override PartName="/ppt/tags/tag48.xml" ContentType="application/vnd.openxmlformats-officedocument.presentationml.tags+xml"/>
  <Override PartName="/ppt/notesSlides/notesSlide31.xml" ContentType="application/vnd.openxmlformats-officedocument.presentationml.notesSlide+xml"/>
  <Override PartName="/ppt/tags/tag49.xml" ContentType="application/vnd.openxmlformats-officedocument.presentationml.tags+xml"/>
  <Override PartName="/ppt/notesSlides/notesSlide32.xml" ContentType="application/vnd.openxmlformats-officedocument.presentationml.notesSlide+xml"/>
  <Override PartName="/ppt/media/image18.jpg" ContentType="image/jpeg"/>
  <Override PartName="/ppt/tags/tag50.xml" ContentType="application/vnd.openxmlformats-officedocument.presentationml.tags+xml"/>
  <Override PartName="/ppt/notesSlides/notesSlide33.xml" ContentType="application/vnd.openxmlformats-officedocument.presentationml.notesSlide+xml"/>
  <Override PartName="/ppt/tags/tag51.xml" ContentType="application/vnd.openxmlformats-officedocument.presentationml.tags+xml"/>
  <Override PartName="/ppt/notesSlides/notesSlide34.xml" ContentType="application/vnd.openxmlformats-officedocument.presentationml.notesSlide+xml"/>
  <Override PartName="/ppt/tags/tag52.xml" ContentType="application/vnd.openxmlformats-officedocument.presentationml.tags+xml"/>
  <Override PartName="/ppt/notesSlides/notesSlide35.xml" ContentType="application/vnd.openxmlformats-officedocument.presentationml.notesSlide+xml"/>
  <Override PartName="/ppt/tags/tag53.xml" ContentType="application/vnd.openxmlformats-officedocument.presentationml.tags+xml"/>
  <Override PartName="/ppt/notesSlides/notesSlide3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4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3"/>
  </p:notesMasterIdLst>
  <p:handoutMasterIdLst>
    <p:handoutMasterId r:id="rId54"/>
  </p:handoutMasterIdLst>
  <p:sldIdLst>
    <p:sldId id="519" r:id="rId2"/>
    <p:sldId id="509" r:id="rId3"/>
    <p:sldId id="510" r:id="rId4"/>
    <p:sldId id="543" r:id="rId5"/>
    <p:sldId id="544" r:id="rId6"/>
    <p:sldId id="545" r:id="rId7"/>
    <p:sldId id="562" r:id="rId8"/>
    <p:sldId id="546" r:id="rId9"/>
    <p:sldId id="563" r:id="rId10"/>
    <p:sldId id="564" r:id="rId11"/>
    <p:sldId id="565" r:id="rId12"/>
    <p:sldId id="566" r:id="rId13"/>
    <p:sldId id="567" r:id="rId14"/>
    <p:sldId id="573" r:id="rId15"/>
    <p:sldId id="574" r:id="rId16"/>
    <p:sldId id="575" r:id="rId17"/>
    <p:sldId id="576" r:id="rId18"/>
    <p:sldId id="568" r:id="rId19"/>
    <p:sldId id="577" r:id="rId20"/>
    <p:sldId id="578" r:id="rId21"/>
    <p:sldId id="569" r:id="rId22"/>
    <p:sldId id="579" r:id="rId23"/>
    <p:sldId id="580" r:id="rId24"/>
    <p:sldId id="581" r:id="rId25"/>
    <p:sldId id="590" r:id="rId26"/>
    <p:sldId id="582" r:id="rId27"/>
    <p:sldId id="591" r:id="rId28"/>
    <p:sldId id="592" r:id="rId29"/>
    <p:sldId id="593" r:id="rId30"/>
    <p:sldId id="594" r:id="rId31"/>
    <p:sldId id="599" r:id="rId32"/>
    <p:sldId id="600" r:id="rId33"/>
    <p:sldId id="601" r:id="rId34"/>
    <p:sldId id="602" r:id="rId35"/>
    <p:sldId id="595" r:id="rId36"/>
    <p:sldId id="603" r:id="rId37"/>
    <p:sldId id="434" r:id="rId38"/>
    <p:sldId id="436" r:id="rId39"/>
    <p:sldId id="511" r:id="rId40"/>
    <p:sldId id="468" r:id="rId41"/>
    <p:sldId id="520" r:id="rId42"/>
    <p:sldId id="524" r:id="rId43"/>
    <p:sldId id="525" r:id="rId44"/>
    <p:sldId id="534" r:id="rId45"/>
    <p:sldId id="526" r:id="rId46"/>
    <p:sldId id="529" r:id="rId47"/>
    <p:sldId id="530" r:id="rId48"/>
    <p:sldId id="533" r:id="rId49"/>
    <p:sldId id="537" r:id="rId50"/>
    <p:sldId id="542" r:id="rId51"/>
    <p:sldId id="535" r:id="rId52"/>
  </p:sldIdLst>
  <p:sldSz cx="9144000" cy="5143500" type="screen16x9"/>
  <p:notesSz cx="6858000" cy="9144000"/>
  <p:custDataLst>
    <p:tags r:id="rId5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8">
          <p15:clr>
            <a:srgbClr val="A4A3A4"/>
          </p15:clr>
        </p15:guide>
        <p15:guide id="2" pos="295">
          <p15:clr>
            <a:srgbClr val="A4A3A4"/>
          </p15:clr>
        </p15:guide>
        <p15:guide id="3" orient="horz" pos="384">
          <p15:clr>
            <a:srgbClr val="A4A3A4"/>
          </p15:clr>
        </p15:guide>
        <p15:guide id="4" pos="2879">
          <p15:clr>
            <a:srgbClr val="A4A3A4"/>
          </p15:clr>
        </p15:guide>
        <p15:guide id="5" orient="horz" pos="1758">
          <p15:clr>
            <a:srgbClr val="A4A3A4"/>
          </p15:clr>
        </p15:guide>
        <p15:guide id="6" pos="544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384C"/>
    <a:srgbClr val="2B3649"/>
    <a:srgbClr val="4F6383"/>
    <a:srgbClr val="3B4A62"/>
    <a:srgbClr val="313D53"/>
    <a:srgbClr val="223762"/>
    <a:srgbClr val="FEFEFE"/>
    <a:srgbClr val="063D54"/>
    <a:srgbClr val="2E4864"/>
    <a:srgbClr val="1032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8" autoAdjust="0"/>
    <p:restoredTop sz="94717" autoAdjust="0"/>
  </p:normalViewPr>
  <p:slideViewPr>
    <p:cSldViewPr snapToGrid="0" showGuides="1">
      <p:cViewPr varScale="1">
        <p:scale>
          <a:sx n="80" d="100"/>
          <a:sy n="80" d="100"/>
        </p:scale>
        <p:origin x="40" y="-48"/>
      </p:cViewPr>
      <p:guideLst>
        <p:guide orient="horz" pos="3098"/>
        <p:guide pos="295"/>
        <p:guide orient="horz" pos="384"/>
        <p:guide pos="2879"/>
        <p:guide orient="horz" pos="1758"/>
        <p:guide pos="5442"/>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88" d="100"/>
          <a:sy n="88" d="100"/>
        </p:scale>
        <p:origin x="358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DC7E0A-FE25-4298-B2A5-F81E4409DC3D}" type="datetimeFigureOut">
              <a:rPr lang="zh-CN" altLang="en-US" smtClean="0"/>
              <a:t>2020/10/14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404E8C-F5F4-4E78-B894-8ABE74AB9ABE}"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B2BC2-E36F-4014-826D-67C3AA5D550C}" type="datetimeFigureOut">
              <a:rPr lang="zh-CN" altLang="en-US" smtClean="0"/>
              <a:t>2020/10/14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4EC1F-4C1A-4575-A29E-535B091AA91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extLst>
      <p:ext uri="{BB962C8B-B14F-4D97-AF65-F5344CB8AC3E}">
        <p14:creationId xmlns:p14="http://schemas.microsoft.com/office/powerpoint/2010/main" val="1189159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extLst>
      <p:ext uri="{BB962C8B-B14F-4D97-AF65-F5344CB8AC3E}">
        <p14:creationId xmlns:p14="http://schemas.microsoft.com/office/powerpoint/2010/main" val="4150343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extLst>
      <p:ext uri="{BB962C8B-B14F-4D97-AF65-F5344CB8AC3E}">
        <p14:creationId xmlns:p14="http://schemas.microsoft.com/office/powerpoint/2010/main" val="66825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extLst>
      <p:ext uri="{BB962C8B-B14F-4D97-AF65-F5344CB8AC3E}">
        <p14:creationId xmlns:p14="http://schemas.microsoft.com/office/powerpoint/2010/main" val="1092863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14</a:t>
            </a:fld>
            <a:endParaRPr lang="zh-CN" altLang="en-US"/>
          </a:p>
        </p:txBody>
      </p:sp>
    </p:spTree>
    <p:extLst>
      <p:ext uri="{BB962C8B-B14F-4D97-AF65-F5344CB8AC3E}">
        <p14:creationId xmlns:p14="http://schemas.microsoft.com/office/powerpoint/2010/main" val="1679330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extLst>
      <p:ext uri="{BB962C8B-B14F-4D97-AF65-F5344CB8AC3E}">
        <p14:creationId xmlns:p14="http://schemas.microsoft.com/office/powerpoint/2010/main" val="49561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extLst>
      <p:ext uri="{BB962C8B-B14F-4D97-AF65-F5344CB8AC3E}">
        <p14:creationId xmlns:p14="http://schemas.microsoft.com/office/powerpoint/2010/main" val="23671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extLst>
      <p:ext uri="{BB962C8B-B14F-4D97-AF65-F5344CB8AC3E}">
        <p14:creationId xmlns:p14="http://schemas.microsoft.com/office/powerpoint/2010/main" val="3107967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extLst>
      <p:ext uri="{BB962C8B-B14F-4D97-AF65-F5344CB8AC3E}">
        <p14:creationId xmlns:p14="http://schemas.microsoft.com/office/powerpoint/2010/main" val="360146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extLst>
      <p:ext uri="{BB962C8B-B14F-4D97-AF65-F5344CB8AC3E}">
        <p14:creationId xmlns:p14="http://schemas.microsoft.com/office/powerpoint/2010/main" val="2618189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extLst>
      <p:ext uri="{BB962C8B-B14F-4D97-AF65-F5344CB8AC3E}">
        <p14:creationId xmlns:p14="http://schemas.microsoft.com/office/powerpoint/2010/main" val="3625510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extLst>
      <p:ext uri="{BB962C8B-B14F-4D97-AF65-F5344CB8AC3E}">
        <p14:creationId xmlns:p14="http://schemas.microsoft.com/office/powerpoint/2010/main" val="747789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extLst>
      <p:ext uri="{BB962C8B-B14F-4D97-AF65-F5344CB8AC3E}">
        <p14:creationId xmlns:p14="http://schemas.microsoft.com/office/powerpoint/2010/main" val="2263918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extLst>
      <p:ext uri="{BB962C8B-B14F-4D97-AF65-F5344CB8AC3E}">
        <p14:creationId xmlns:p14="http://schemas.microsoft.com/office/powerpoint/2010/main" val="3683597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extLst>
      <p:ext uri="{BB962C8B-B14F-4D97-AF65-F5344CB8AC3E}">
        <p14:creationId xmlns:p14="http://schemas.microsoft.com/office/powerpoint/2010/main" val="219452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25</a:t>
            </a:fld>
            <a:endParaRPr lang="zh-CN" altLang="en-US"/>
          </a:p>
        </p:txBody>
      </p:sp>
    </p:spTree>
    <p:extLst>
      <p:ext uri="{BB962C8B-B14F-4D97-AF65-F5344CB8AC3E}">
        <p14:creationId xmlns:p14="http://schemas.microsoft.com/office/powerpoint/2010/main" val="2328496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extLst>
      <p:ext uri="{BB962C8B-B14F-4D97-AF65-F5344CB8AC3E}">
        <p14:creationId xmlns:p14="http://schemas.microsoft.com/office/powerpoint/2010/main" val="19224727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extLst>
      <p:ext uri="{BB962C8B-B14F-4D97-AF65-F5344CB8AC3E}">
        <p14:creationId xmlns:p14="http://schemas.microsoft.com/office/powerpoint/2010/main" val="451328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28</a:t>
            </a:fld>
            <a:endParaRPr lang="zh-CN" altLang="en-US"/>
          </a:p>
        </p:txBody>
      </p:sp>
    </p:spTree>
    <p:extLst>
      <p:ext uri="{BB962C8B-B14F-4D97-AF65-F5344CB8AC3E}">
        <p14:creationId xmlns:p14="http://schemas.microsoft.com/office/powerpoint/2010/main" val="1815540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extLst>
      <p:ext uri="{BB962C8B-B14F-4D97-AF65-F5344CB8AC3E}">
        <p14:creationId xmlns:p14="http://schemas.microsoft.com/office/powerpoint/2010/main" val="416986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extLst>
      <p:ext uri="{BB962C8B-B14F-4D97-AF65-F5344CB8AC3E}">
        <p14:creationId xmlns:p14="http://schemas.microsoft.com/office/powerpoint/2010/main" val="56910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extLst>
      <p:ext uri="{BB962C8B-B14F-4D97-AF65-F5344CB8AC3E}">
        <p14:creationId xmlns:p14="http://schemas.microsoft.com/office/powerpoint/2010/main" val="1721514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extLst>
      <p:ext uri="{BB962C8B-B14F-4D97-AF65-F5344CB8AC3E}">
        <p14:creationId xmlns:p14="http://schemas.microsoft.com/office/powerpoint/2010/main" val="1525513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extLst>
      <p:ext uri="{BB962C8B-B14F-4D97-AF65-F5344CB8AC3E}">
        <p14:creationId xmlns:p14="http://schemas.microsoft.com/office/powerpoint/2010/main" val="2114235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extLst>
      <p:ext uri="{BB962C8B-B14F-4D97-AF65-F5344CB8AC3E}">
        <p14:creationId xmlns:p14="http://schemas.microsoft.com/office/powerpoint/2010/main" val="1350388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extLst>
      <p:ext uri="{BB962C8B-B14F-4D97-AF65-F5344CB8AC3E}">
        <p14:creationId xmlns:p14="http://schemas.microsoft.com/office/powerpoint/2010/main" val="4032721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extLst>
      <p:ext uri="{BB962C8B-B14F-4D97-AF65-F5344CB8AC3E}">
        <p14:creationId xmlns:p14="http://schemas.microsoft.com/office/powerpoint/2010/main" val="1473926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extLst>
      <p:ext uri="{BB962C8B-B14F-4D97-AF65-F5344CB8AC3E}">
        <p14:creationId xmlns:p14="http://schemas.microsoft.com/office/powerpoint/2010/main" val="33733269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solidFill>
                  <a:prstClr val="black"/>
                </a:solidFill>
              </a:rPr>
              <a:t>40</a:t>
            </a:fld>
            <a:endParaRPr lang="zh-CN"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638619-31E4-4D17-95D0-5E6F081F29A8}"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D64EC1F-4C1A-4575-A29E-535B091AA911}" type="slidenum">
              <a:rPr lang="zh-CN" altLang="en-US" smtClean="0"/>
              <a:t>47</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51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extLst>
      <p:ext uri="{BB962C8B-B14F-4D97-AF65-F5344CB8AC3E}">
        <p14:creationId xmlns:p14="http://schemas.microsoft.com/office/powerpoint/2010/main" val="389357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extLst>
      <p:ext uri="{BB962C8B-B14F-4D97-AF65-F5344CB8AC3E}">
        <p14:creationId xmlns:p14="http://schemas.microsoft.com/office/powerpoint/2010/main" val="4258097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7</a:t>
            </a:fld>
            <a:endParaRPr lang="zh-CN" altLang="en-US"/>
          </a:p>
        </p:txBody>
      </p:sp>
    </p:spTree>
    <p:extLst>
      <p:ext uri="{BB962C8B-B14F-4D97-AF65-F5344CB8AC3E}">
        <p14:creationId xmlns:p14="http://schemas.microsoft.com/office/powerpoint/2010/main" val="3465016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extLst>
      <p:ext uri="{BB962C8B-B14F-4D97-AF65-F5344CB8AC3E}">
        <p14:creationId xmlns:p14="http://schemas.microsoft.com/office/powerpoint/2010/main" val="319341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extLst>
      <p:ext uri="{BB962C8B-B14F-4D97-AF65-F5344CB8AC3E}">
        <p14:creationId xmlns:p14="http://schemas.microsoft.com/office/powerpoint/2010/main" val="979988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screen"/>
          <a:stretch>
            <a:fillRect/>
          </a:stretch>
        </p:blipFill>
        <p:spPr>
          <a:xfrm>
            <a:off x="0" y="4364"/>
            <a:ext cx="9144000" cy="5139136"/>
          </a:xfrm>
          <a:prstGeom prst="rect">
            <a:avLst/>
          </a:prstGeom>
        </p:spPr>
      </p:pic>
      <p:sp>
        <p:nvSpPr>
          <p:cNvPr id="3" name="矩形 2"/>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side placeholder left full">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5078896" cy="5143500"/>
          </a:xfrm>
          <a:prstGeom prst="rect">
            <a:avLst/>
          </a:prstGeom>
        </p:spPr>
        <p:txBody>
          <a:bodyPr/>
          <a:lstStyle/>
          <a:p>
            <a:endParaRPr lang="id-ID"/>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ight Half Pictgure in Page">
    <p:spTree>
      <p:nvGrpSpPr>
        <p:cNvPr id="1" name=""/>
        <p:cNvGrpSpPr/>
        <p:nvPr/>
      </p:nvGrpSpPr>
      <p:grpSpPr>
        <a:xfrm>
          <a:off x="0" y="0"/>
          <a:ext cx="0" cy="0"/>
          <a:chOff x="0" y="0"/>
          <a:chExt cx="0" cy="0"/>
        </a:xfrm>
      </p:grpSpPr>
      <p:sp>
        <p:nvSpPr>
          <p:cNvPr id="7" name="Picture Placeholder 3"/>
          <p:cNvSpPr>
            <a:spLocks noGrp="1"/>
          </p:cNvSpPr>
          <p:nvPr>
            <p:ph type="pic" sz="quarter" idx="10"/>
          </p:nvPr>
        </p:nvSpPr>
        <p:spPr>
          <a:xfrm>
            <a:off x="4572000" y="1"/>
            <a:ext cx="4572000" cy="5143499"/>
          </a:xfrm>
          <a:prstGeom prst="rect">
            <a:avLst/>
          </a:prstGeom>
          <a:ln w="9525">
            <a:noFill/>
          </a:ln>
        </p:spPr>
        <p:txBody>
          <a:bodyPr/>
          <a:lstStyle>
            <a:lvl1pPr>
              <a:defRPr sz="1200">
                <a:solidFill>
                  <a:schemeClr val="accent4"/>
                </a:solidFill>
                <a:latin typeface="Lato" panose="020F0502020204030203" pitchFamily="34" charset="0"/>
              </a:defRPr>
            </a:lvl1pPr>
          </a:lstStyle>
          <a:p>
            <a:endParaRPr 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4767263"/>
            <a:ext cx="2057400" cy="273844"/>
          </a:xfrm>
          <a:prstGeom prst="rect">
            <a:avLst/>
          </a:prstGeom>
        </p:spPr>
        <p:txBody>
          <a:bodyPr/>
          <a:lstStyle/>
          <a:p>
            <a:fld id="{C03DE807-215E-47EB-B84B-198322179C58}" type="datetimeFigureOut">
              <a:rPr lang="zh-CN" altLang="en-US" smtClean="0"/>
              <a:t>2020/10/14</a:t>
            </a:fld>
            <a:endParaRPr lang="zh-CN" altLang="en-US"/>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42C4D9BF-80BE-46C2-A213-B29FE6F6BA11}" type="slidenum">
              <a:rPr lang="zh-CN" altLang="en-US" smtClean="0"/>
              <a:t>‹#›</a:t>
            </a:fld>
            <a:endParaRPr lang="zh-CN" altLang="en-US"/>
          </a:p>
        </p:txBody>
      </p:sp>
      <p:pic>
        <p:nvPicPr>
          <p:cNvPr id="7" name="图片 6"/>
          <p:cNvPicPr>
            <a:picLocks noChangeAspect="1"/>
          </p:cNvPicPr>
          <p:nvPr userDrawn="1"/>
        </p:nvPicPr>
        <p:blipFill>
          <a:blip r:embed="rId2" cstate="screen"/>
          <a:stretch>
            <a:fillRect/>
          </a:stretch>
        </p:blipFill>
        <p:spPr>
          <a:xfrm>
            <a:off x="0" y="0"/>
            <a:ext cx="9144000" cy="5143500"/>
          </a:xfrm>
          <a:prstGeom prst="rect">
            <a:avLst/>
          </a:prstGeom>
        </p:spPr>
      </p:pic>
      <p:grpSp>
        <p:nvGrpSpPr>
          <p:cNvPr id="10" name="组合 9"/>
          <p:cNvGrpSpPr/>
          <p:nvPr userDrawn="1"/>
        </p:nvGrpSpPr>
        <p:grpSpPr>
          <a:xfrm>
            <a:off x="194035" y="204620"/>
            <a:ext cx="711088" cy="307777"/>
            <a:chOff x="258713" y="272826"/>
            <a:chExt cx="948117" cy="410369"/>
          </a:xfrm>
        </p:grpSpPr>
        <p:sp>
          <p:nvSpPr>
            <p:cNvPr id="8" name="矩形: 圆角 7"/>
            <p:cNvSpPr/>
            <p:nvPr userDrawn="1"/>
          </p:nvSpPr>
          <p:spPr>
            <a:xfrm>
              <a:off x="338202" y="302725"/>
              <a:ext cx="789139" cy="340313"/>
            </a:xfrm>
            <a:prstGeom prst="round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矩形 8"/>
            <p:cNvSpPr/>
            <p:nvPr userDrawn="1"/>
          </p:nvSpPr>
          <p:spPr>
            <a:xfrm>
              <a:off x="258713" y="272826"/>
              <a:ext cx="948117" cy="410369"/>
            </a:xfrm>
            <a:prstGeom prst="rect">
              <a:avLst/>
            </a:prstGeom>
          </p:spPr>
          <p:txBody>
            <a:bodyPr wrap="square">
              <a:spAutoFit/>
            </a:bodyPr>
            <a:lstStyle/>
            <a:p>
              <a:pPr algn="ctr"/>
              <a:r>
                <a:rPr lang="en-US" altLang="zh-CN" sz="1400" i="0" dirty="0">
                  <a:solidFill>
                    <a:schemeClr val="tx1">
                      <a:lumMod val="75000"/>
                      <a:lumOff val="25000"/>
                    </a:schemeClr>
                  </a:solidFill>
                  <a:latin typeface="Agency FB" panose="020B0503020202020204" pitchFamily="34" charset="0"/>
                  <a:cs typeface="Segoe UI" panose="020B0502040204020203" pitchFamily="34" charset="0"/>
                </a:rPr>
                <a:t>LOGO</a:t>
              </a:r>
              <a:endParaRPr lang="zh-CN" altLang="en-US" sz="1400" i="0" dirty="0">
                <a:solidFill>
                  <a:schemeClr val="tx1">
                    <a:lumMod val="75000"/>
                    <a:lumOff val="25000"/>
                  </a:schemeClr>
                </a:solidFill>
                <a:latin typeface="Agency FB" panose="020B0503020202020204" pitchFamily="34" charset="0"/>
                <a:cs typeface="Segoe UI" panose="020B0502040204020203" pitchFamily="34" charset="0"/>
              </a:endParaRPr>
            </a:p>
          </p:txBody>
        </p:sp>
      </p:gr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screen"/>
          <a:stretch>
            <a:fillRect/>
          </a:stretch>
        </p:blipFill>
        <p:spPr>
          <a:xfrm>
            <a:off x="0" y="4364"/>
            <a:ext cx="9144000" cy="5139136"/>
          </a:xfrm>
          <a:prstGeom prst="rect">
            <a:avLst/>
          </a:prstGeom>
        </p:spPr>
      </p:pic>
      <p:sp>
        <p:nvSpPr>
          <p:cNvPr id="4" name="矩形 3"/>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icture Placeholder 7"/>
          <p:cNvSpPr>
            <a:spLocks noGrp="1"/>
          </p:cNvSpPr>
          <p:nvPr>
            <p:ph type="pic" sz="quarter" idx="12"/>
          </p:nvPr>
        </p:nvSpPr>
        <p:spPr>
          <a:xfrm>
            <a:off x="337511" y="1088314"/>
            <a:ext cx="8499413" cy="27348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screen"/>
          <a:stretch>
            <a:fillRect/>
          </a:stretch>
        </p:blipFill>
        <p:spPr>
          <a:xfrm>
            <a:off x="0" y="4364"/>
            <a:ext cx="9144000" cy="5139136"/>
          </a:xfrm>
          <a:prstGeom prst="rect">
            <a:avLst/>
          </a:prstGeom>
        </p:spPr>
      </p:pic>
      <p:sp>
        <p:nvSpPr>
          <p:cNvPr id="12" name="矩形 11"/>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icture Placeholder 7"/>
          <p:cNvSpPr>
            <a:spLocks noGrp="1"/>
          </p:cNvSpPr>
          <p:nvPr>
            <p:ph type="pic" sz="quarter" idx="12"/>
          </p:nvPr>
        </p:nvSpPr>
        <p:spPr>
          <a:xfrm>
            <a:off x="4921458" y="781003"/>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2" name="Picture Placeholder 7"/>
          <p:cNvSpPr>
            <a:spLocks noGrp="1"/>
          </p:cNvSpPr>
          <p:nvPr>
            <p:ph type="pic" sz="quarter" idx="13"/>
          </p:nvPr>
        </p:nvSpPr>
        <p:spPr>
          <a:xfrm>
            <a:off x="6824904" y="2328028"/>
            <a:ext cx="1836773" cy="2519065"/>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3" name="Picture Placeholder 7"/>
          <p:cNvSpPr>
            <a:spLocks noGrp="1"/>
          </p:cNvSpPr>
          <p:nvPr>
            <p:ph type="pic" sz="quarter" idx="14"/>
          </p:nvPr>
        </p:nvSpPr>
        <p:spPr>
          <a:xfrm>
            <a:off x="6824904" y="777552"/>
            <a:ext cx="1836773" cy="147330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4" name="Picture Placeholder 7"/>
          <p:cNvSpPr>
            <a:spLocks noGrp="1"/>
          </p:cNvSpPr>
          <p:nvPr>
            <p:ph type="pic" sz="quarter" idx="15"/>
          </p:nvPr>
        </p:nvSpPr>
        <p:spPr>
          <a:xfrm>
            <a:off x="4921458" y="2911151"/>
            <a:ext cx="1836773" cy="193594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4364"/>
            <a:ext cx="9144000" cy="5139136"/>
          </a:xfrm>
          <a:prstGeom prst="rect">
            <a:avLst/>
          </a:prstGeom>
        </p:spPr>
      </p:pic>
      <p:sp>
        <p:nvSpPr>
          <p:cNvPr id="7" name="矩形 6"/>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icture Placeholder 7"/>
          <p:cNvSpPr>
            <a:spLocks noGrp="1"/>
          </p:cNvSpPr>
          <p:nvPr>
            <p:ph type="pic" sz="quarter" idx="12"/>
          </p:nvPr>
        </p:nvSpPr>
        <p:spPr>
          <a:xfrm>
            <a:off x="842416"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0" name="Picture Placeholder 7"/>
          <p:cNvSpPr>
            <a:spLocks noGrp="1"/>
          </p:cNvSpPr>
          <p:nvPr>
            <p:ph type="pic" sz="quarter" idx="13"/>
          </p:nvPr>
        </p:nvSpPr>
        <p:spPr>
          <a:xfrm>
            <a:off x="2773829"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5" name="Picture Placeholder 7"/>
          <p:cNvSpPr>
            <a:spLocks noGrp="1"/>
          </p:cNvSpPr>
          <p:nvPr>
            <p:ph type="pic" sz="quarter" idx="14"/>
          </p:nvPr>
        </p:nvSpPr>
        <p:spPr>
          <a:xfrm>
            <a:off x="4705242" y="1443476"/>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
        <p:nvSpPr>
          <p:cNvPr id="26" name="Picture Placeholder 7"/>
          <p:cNvSpPr>
            <a:spLocks noGrp="1"/>
          </p:cNvSpPr>
          <p:nvPr>
            <p:ph type="pic" sz="quarter" idx="15"/>
          </p:nvPr>
        </p:nvSpPr>
        <p:spPr>
          <a:xfrm>
            <a:off x="6636655" y="1443475"/>
            <a:ext cx="1836773" cy="204617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200">
                <a:solidFill>
                  <a:schemeClr val="tx1">
                    <a:lumMod val="85000"/>
                    <a:lumOff val="15000"/>
                  </a:schemeClr>
                </a:solidFill>
                <a:latin typeface="+mj-lt"/>
              </a:defRPr>
            </a:lvl1pPr>
          </a:lstStyle>
          <a:p>
            <a:pPr marL="0" lvl="0" algn="ctr"/>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screen"/>
          <a:stretch>
            <a:fillRect/>
          </a:stretch>
        </p:blipFill>
        <p:spPr>
          <a:xfrm>
            <a:off x="0" y="4364"/>
            <a:ext cx="9144000" cy="5139136"/>
          </a:xfrm>
          <a:prstGeom prst="rect">
            <a:avLst/>
          </a:prstGeom>
        </p:spPr>
      </p:pic>
      <p:sp>
        <p:nvSpPr>
          <p:cNvPr id="3" name="矩形 2"/>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4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screen"/>
          <a:stretch>
            <a:fillRect/>
          </a:stretch>
        </p:blipFill>
        <p:spPr>
          <a:xfrm>
            <a:off x="0" y="4364"/>
            <a:ext cx="9144000" cy="5139136"/>
          </a:xfrm>
          <a:prstGeom prst="rect">
            <a:avLst/>
          </a:prstGeom>
        </p:spPr>
      </p:pic>
      <p:sp>
        <p:nvSpPr>
          <p:cNvPr id="8" name="矩形 7"/>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a:xfrm>
            <a:off x="628650" y="4767263"/>
            <a:ext cx="2057400" cy="273844"/>
          </a:xfrm>
          <a:prstGeom prst="rect">
            <a:avLst/>
          </a:prstGeom>
        </p:spPr>
        <p:txBody>
          <a:bodyPr/>
          <a:lstStyle/>
          <a:p>
            <a:fld id="{53B7F2D0-5C61-4ECD-8EF0-7DC153D82996}" type="datetimeFigureOut">
              <a:rPr lang="zh-CN" altLang="en-US" smtClean="0">
                <a:solidFill>
                  <a:prstClr val="black">
                    <a:tint val="75000"/>
                  </a:prstClr>
                </a:solidFill>
              </a:rPr>
              <a:t>2020/10/14</a:t>
            </a:fld>
            <a:endParaRPr lang="zh-CN" altLang="en-US">
              <a:solidFill>
                <a:prstClr val="black">
                  <a:tint val="75000"/>
                </a:prstClr>
              </a:solidFill>
            </a:endParaRPr>
          </a:p>
        </p:txBody>
      </p:sp>
      <p:sp>
        <p:nvSpPr>
          <p:cNvPr id="5" name="页脚占位符 4"/>
          <p:cNvSpPr>
            <a:spLocks noGrp="1"/>
          </p:cNvSpPr>
          <p:nvPr>
            <p:ph type="ftr" sz="quarter" idx="11"/>
          </p:nvPr>
        </p:nvSpPr>
        <p:spPr>
          <a:xfrm>
            <a:off x="3028950" y="4767263"/>
            <a:ext cx="3086100" cy="273844"/>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457950" y="4767263"/>
            <a:ext cx="2057400" cy="273844"/>
          </a:xfrm>
          <a:prstGeom prst="rect">
            <a:avLst/>
          </a:prstGeom>
        </p:spPr>
        <p:txBody>
          <a:bodyPr/>
          <a:lstStyle/>
          <a:p>
            <a:fld id="{ABC027CB-4B16-4B21-A276-8705E54D5316}"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screen"/>
          <a:stretch>
            <a:fillRect/>
          </a:stretch>
        </p:blipFill>
        <p:spPr>
          <a:xfrm>
            <a:off x="0" y="4364"/>
            <a:ext cx="9144000" cy="5139136"/>
          </a:xfrm>
          <a:prstGeom prst="rect">
            <a:avLst/>
          </a:prstGeom>
        </p:spPr>
      </p:pic>
      <p:sp>
        <p:nvSpPr>
          <p:cNvPr id="3" name="矩形 2"/>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4 Team Subtitle 2">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screen"/>
          <a:stretch>
            <a:fillRect/>
          </a:stretch>
        </p:blipFill>
        <p:spPr>
          <a:xfrm>
            <a:off x="0" y="4364"/>
            <a:ext cx="9144000" cy="5139136"/>
          </a:xfrm>
          <a:prstGeom prst="rect">
            <a:avLst/>
          </a:prstGeom>
        </p:spPr>
      </p:pic>
      <p:sp>
        <p:nvSpPr>
          <p:cNvPr id="13" name="矩形 12"/>
          <p:cNvSpPr/>
          <p:nvPr userDrawn="1"/>
        </p:nvSpPr>
        <p:spPr>
          <a:xfrm>
            <a:off x="310638" y="317447"/>
            <a:ext cx="8522724"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685800" y="209971"/>
            <a:ext cx="7772400" cy="613171"/>
          </a:xfrm>
          <a:prstGeom prst="rect">
            <a:avLst/>
          </a:prstGeom>
        </p:spPr>
        <p:txBody>
          <a:bodyPr/>
          <a:lstStyle/>
          <a:p>
            <a:r>
              <a:rPr lang="en-US"/>
              <a:t>Click to edit Master title style</a:t>
            </a:r>
          </a:p>
        </p:txBody>
      </p:sp>
      <p:sp>
        <p:nvSpPr>
          <p:cNvPr id="4" name="Picture Placeholder 3"/>
          <p:cNvSpPr>
            <a:spLocks noGrp="1"/>
          </p:cNvSpPr>
          <p:nvPr>
            <p:ph type="pic" sz="quarter" idx="10"/>
          </p:nvPr>
        </p:nvSpPr>
        <p:spPr>
          <a:xfrm>
            <a:off x="916202" y="1229843"/>
            <a:ext cx="1049445" cy="1049445"/>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1"/>
            </a:outerShdw>
          </a:effectLst>
        </p:spPr>
        <p:txBody>
          <a:bodyPr anchor="ctr" anchorCtr="0">
            <a:normAutofit/>
          </a:bodyPr>
          <a:lstStyle>
            <a:lvl1pPr marL="0" indent="0" algn="ctr">
              <a:buNone/>
              <a:defRPr sz="790"/>
            </a:lvl1pPr>
          </a:lstStyle>
          <a:p>
            <a:endParaRPr lang="en-US" dirty="0"/>
          </a:p>
        </p:txBody>
      </p:sp>
      <p:sp>
        <p:nvSpPr>
          <p:cNvPr id="14" name="Content Placeholder 13"/>
          <p:cNvSpPr>
            <a:spLocks noGrp="1"/>
          </p:cNvSpPr>
          <p:nvPr>
            <p:ph sz="quarter" idx="18" hasCustomPrompt="1"/>
          </p:nvPr>
        </p:nvSpPr>
        <p:spPr>
          <a:xfrm>
            <a:off x="539441" y="2442744"/>
            <a:ext cx="1802967" cy="1802414"/>
          </a:xfrm>
          <a:prstGeom prst="rect">
            <a:avLst/>
          </a:prstGeo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6080" indent="-128905">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7" name="Picture Placeholder 3"/>
          <p:cNvSpPr>
            <a:spLocks noGrp="1"/>
          </p:cNvSpPr>
          <p:nvPr>
            <p:ph type="pic" sz="quarter" idx="19"/>
          </p:nvPr>
        </p:nvSpPr>
        <p:spPr>
          <a:xfrm>
            <a:off x="3019098" y="1229843"/>
            <a:ext cx="1049445" cy="1049445"/>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3"/>
            </a:outerShdw>
          </a:effectLst>
        </p:spPr>
        <p:txBody>
          <a:bodyPr anchor="ctr" anchorCtr="0">
            <a:normAutofit/>
          </a:bodyPr>
          <a:lstStyle>
            <a:lvl1pPr marL="0" indent="0" algn="ctr">
              <a:buNone/>
              <a:defRPr sz="790"/>
            </a:lvl1pPr>
          </a:lstStyle>
          <a:p>
            <a:endParaRPr lang="en-US" dirty="0"/>
          </a:p>
        </p:txBody>
      </p:sp>
      <p:sp>
        <p:nvSpPr>
          <p:cNvPr id="28" name="Content Placeholder 13"/>
          <p:cNvSpPr>
            <a:spLocks noGrp="1"/>
          </p:cNvSpPr>
          <p:nvPr>
            <p:ph sz="quarter" idx="20" hasCustomPrompt="1"/>
          </p:nvPr>
        </p:nvSpPr>
        <p:spPr>
          <a:xfrm>
            <a:off x="2642337" y="2442744"/>
            <a:ext cx="1802967" cy="1802414"/>
          </a:xfrm>
          <a:prstGeom prst="rect">
            <a:avLst/>
          </a:prstGeo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6080" indent="-128905">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29" name="Picture Placeholder 3"/>
          <p:cNvSpPr>
            <a:spLocks noGrp="1"/>
          </p:cNvSpPr>
          <p:nvPr>
            <p:ph type="pic" sz="quarter" idx="21"/>
          </p:nvPr>
        </p:nvSpPr>
        <p:spPr>
          <a:xfrm>
            <a:off x="5121995" y="1229843"/>
            <a:ext cx="1049445" cy="1049445"/>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accent5"/>
            </a:outerShdw>
          </a:effectLst>
        </p:spPr>
        <p:txBody>
          <a:bodyPr anchor="ctr" anchorCtr="0">
            <a:normAutofit/>
          </a:bodyPr>
          <a:lstStyle>
            <a:lvl1pPr marL="0" indent="0" algn="ctr">
              <a:buNone/>
              <a:defRPr sz="790"/>
            </a:lvl1pPr>
          </a:lstStyle>
          <a:p>
            <a:endParaRPr lang="en-US" dirty="0"/>
          </a:p>
        </p:txBody>
      </p:sp>
      <p:sp>
        <p:nvSpPr>
          <p:cNvPr id="30" name="Content Placeholder 13"/>
          <p:cNvSpPr>
            <a:spLocks noGrp="1"/>
          </p:cNvSpPr>
          <p:nvPr>
            <p:ph sz="quarter" idx="22" hasCustomPrompt="1"/>
          </p:nvPr>
        </p:nvSpPr>
        <p:spPr>
          <a:xfrm>
            <a:off x="4745234" y="2442744"/>
            <a:ext cx="1802967" cy="1802414"/>
          </a:xfrm>
          <a:prstGeom prst="rect">
            <a:avLst/>
          </a:prstGeo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6080" indent="-128905">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49" name="Text Placeholder 4"/>
          <p:cNvSpPr>
            <a:spLocks noGrp="1"/>
          </p:cNvSpPr>
          <p:nvPr>
            <p:ph type="body" sz="quarter" idx="41" hasCustomPrompt="1"/>
          </p:nvPr>
        </p:nvSpPr>
        <p:spPr>
          <a:xfrm>
            <a:off x="685800" y="700088"/>
            <a:ext cx="7772400" cy="304800"/>
          </a:xfrm>
          <a:prstGeom prst="rect">
            <a:avLst/>
          </a:prstGeom>
        </p:spPr>
        <p:txBody>
          <a:bodyPr>
            <a:normAutofit/>
          </a:bodyPr>
          <a:lstStyle>
            <a:lvl1pPr marL="0" indent="0" algn="ctr">
              <a:lnSpc>
                <a:spcPct val="86000"/>
              </a:lnSpc>
              <a:spcBef>
                <a:spcPts val="0"/>
              </a:spcBef>
              <a:buNone/>
              <a:defRPr sz="1350" baseline="0"/>
            </a:lvl1pPr>
          </a:lstStyle>
          <a:p>
            <a:pPr lvl="0"/>
            <a:r>
              <a:rPr lang="en-US" dirty="0"/>
              <a:t>Click here to edit subtitle</a:t>
            </a:r>
          </a:p>
        </p:txBody>
      </p:sp>
      <p:sp>
        <p:nvSpPr>
          <p:cNvPr id="10" name="Picture Placeholder 3"/>
          <p:cNvSpPr>
            <a:spLocks noGrp="1"/>
          </p:cNvSpPr>
          <p:nvPr>
            <p:ph type="pic" sz="quarter" idx="42"/>
          </p:nvPr>
        </p:nvSpPr>
        <p:spPr>
          <a:xfrm>
            <a:off x="7224892" y="1229842"/>
            <a:ext cx="1049445" cy="1049445"/>
          </a:xfrm>
          <a:prstGeom prst="ellipse">
            <a:avLst/>
          </a:prstGeom>
          <a:solidFill>
            <a:schemeClr val="bg1">
              <a:lumMod val="90000"/>
              <a:lumOff val="10000"/>
            </a:schemeClr>
          </a:solidFill>
          <a:ln w="3175">
            <a:solidFill>
              <a:schemeClr val="bg1">
                <a:lumMod val="50000"/>
                <a:alpha val="40000"/>
              </a:schemeClr>
            </a:solidFill>
          </a:ln>
          <a:effectLst>
            <a:outerShdw dist="25400" dir="5400000" algn="t" rotWithShape="0">
              <a:schemeClr val="tx2"/>
            </a:outerShdw>
          </a:effectLst>
        </p:spPr>
        <p:txBody>
          <a:bodyPr anchor="ctr" anchorCtr="0">
            <a:normAutofit/>
          </a:bodyPr>
          <a:lstStyle>
            <a:lvl1pPr marL="0" indent="0" algn="ctr">
              <a:buNone/>
              <a:defRPr sz="790"/>
            </a:lvl1pPr>
          </a:lstStyle>
          <a:p>
            <a:endParaRPr lang="en-US" dirty="0"/>
          </a:p>
        </p:txBody>
      </p:sp>
      <p:sp>
        <p:nvSpPr>
          <p:cNvPr id="11" name="Content Placeholder 13"/>
          <p:cNvSpPr>
            <a:spLocks noGrp="1"/>
          </p:cNvSpPr>
          <p:nvPr>
            <p:ph sz="quarter" idx="43" hasCustomPrompt="1"/>
          </p:nvPr>
        </p:nvSpPr>
        <p:spPr>
          <a:xfrm>
            <a:off x="6848131" y="2442744"/>
            <a:ext cx="1802967" cy="1802414"/>
          </a:xfrm>
          <a:prstGeom prst="rect">
            <a:avLst/>
          </a:prstGeom>
        </p:spPr>
        <p:txBody>
          <a:bodyPr>
            <a:normAutofit/>
          </a:bodyPr>
          <a:lstStyle>
            <a:lvl1pPr marL="0" indent="0" algn="ctr">
              <a:lnSpc>
                <a:spcPct val="80000"/>
              </a:lnSpc>
              <a:buNone/>
              <a:defRPr sz="1500">
                <a:latin typeface="Open Sans" panose="020B0606030504020204" pitchFamily="34" charset="0"/>
                <a:ea typeface="Open Sans" panose="020B0606030504020204" pitchFamily="34" charset="0"/>
                <a:cs typeface="Open Sans" panose="020B0606030504020204" pitchFamily="34" charset="0"/>
              </a:defRPr>
            </a:lvl1pPr>
            <a:lvl2pPr marL="0" indent="0" algn="ctr">
              <a:lnSpc>
                <a:spcPct val="90000"/>
              </a:lnSpc>
              <a:spcBef>
                <a:spcPts val="0"/>
              </a:spcBef>
              <a:spcAft>
                <a:spcPts val="600"/>
              </a:spcAft>
              <a:buFont typeface="Arial" panose="020B0604020202020204" pitchFamily="34" charset="0"/>
              <a:buNone/>
              <a:defRPr sz="1050" i="1"/>
            </a:lvl2pPr>
            <a:lvl3pPr marL="0" indent="0" algn="ctr">
              <a:buNone/>
              <a:defRPr sz="1050"/>
            </a:lvl3pPr>
            <a:lvl4pPr marL="386080" indent="-128905">
              <a:defRPr sz="900"/>
            </a:lvl4pPr>
            <a:lvl5pPr>
              <a:defRPr sz="900"/>
            </a:lvl5pPr>
          </a:lstStyle>
          <a:p>
            <a:pPr lvl="0"/>
            <a:r>
              <a:rPr lang="en-US" dirty="0"/>
              <a:t>First </a:t>
            </a:r>
            <a:r>
              <a:rPr lang="en-US" dirty="0" err="1"/>
              <a:t>Lastname</a:t>
            </a:r>
            <a:endParaRPr lang="en-US" dirty="0"/>
          </a:p>
          <a:p>
            <a:pPr lvl="1"/>
            <a:r>
              <a:rPr lang="en-US" dirty="0"/>
              <a:t>Second level</a:t>
            </a:r>
          </a:p>
          <a:p>
            <a:pPr lvl="2"/>
            <a:r>
              <a:rPr lang="en-US" dirty="0"/>
              <a:t>Third level</a:t>
            </a:r>
          </a:p>
        </p:txBody>
      </p:sp>
      <p:sp>
        <p:nvSpPr>
          <p:cNvPr id="16" name="矩形 15"/>
          <p:cNvSpPr/>
          <p:nvPr userDrawn="1"/>
        </p:nvSpPr>
        <p:spPr>
          <a:xfrm>
            <a:off x="7156828" y="4591810"/>
            <a:ext cx="775136" cy="230832"/>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p>
          <a:p>
            <a:pPr defTabSz="914400"/>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p>
          <a:p>
            <a:pPr defTabSz="914400"/>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p>
          <a:p>
            <a:pPr defTabSz="914400"/>
            <a:r>
              <a:rPr lang="en-US" altLang="zh-CN" sz="100" dirty="0">
                <a:solidFill>
                  <a:prstClr val="white"/>
                </a:solidFill>
                <a:latin typeface="Calibri" panose="020F0502020204030204"/>
                <a:ea typeface="宋体" panose="02010600030101010101" pitchFamily="2" charset="-122"/>
              </a:rPr>
              <a:t> </a:t>
            </a:r>
          </a:p>
        </p:txBody>
      </p:sp>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2">
    <p:spTree>
      <p:nvGrpSpPr>
        <p:cNvPr id="1" name=""/>
        <p:cNvGrpSpPr/>
        <p:nvPr/>
      </p:nvGrpSpPr>
      <p:grpSpPr>
        <a:xfrm>
          <a:off x="0" y="0"/>
          <a:ext cx="0" cy="0"/>
          <a:chOff x="0" y="0"/>
          <a:chExt cx="0" cy="0"/>
        </a:xfrm>
      </p:grpSpPr>
    </p:spTree>
  </p:cSld>
  <p:clrMapOvr>
    <a:masterClrMapping/>
  </p:clrMapOvr>
  <p:transition spd="slow">
    <p:wip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extBox 15"/>
          <p:cNvSpPr txBox="1"/>
          <p:nvPr userDrawn="1"/>
        </p:nvSpPr>
        <p:spPr>
          <a:xfrm>
            <a:off x="8905790" y="5999798"/>
            <a:ext cx="671347" cy="307777"/>
          </a:xfrm>
          <a:prstGeom prst="rect">
            <a:avLst/>
          </a:prstGeom>
          <a:noFill/>
        </p:spPr>
        <p:txBody>
          <a:bodyPr wrap="square" rtlCol="0">
            <a:spAutoFit/>
          </a:bodyPr>
          <a:lstStyle/>
          <a:p>
            <a:pPr algn="ctr"/>
            <a:fld id="{2EEF1883-7A0E-4F66-9932-E581691AD397}" type="slidenum">
              <a:rPr lang="zh-CN" altLang="en-US" sz="1400" b="0" smtClean="0">
                <a:solidFill>
                  <a:schemeClr val="bg1"/>
                </a:solidFill>
                <a:latin typeface="微软雅黑 Light" panose="020B0502040204020203" pitchFamily="34" charset="-122"/>
                <a:ea typeface="微软雅黑 Light" panose="020B0502040204020203" pitchFamily="34" charset="-122"/>
              </a:rPr>
              <a:t>‹#›</a:t>
            </a:fld>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slow">
    <p:wip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9.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18.jp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5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5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slideLayout" Target="../slideLayouts/slideLayout1.xml"/><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2.jpeg"/><Relationship Id="rId11" Type="http://schemas.openxmlformats.org/officeDocument/2006/relationships/image" Target="../media/image27.png"/><Relationship Id="rId5" Type="http://schemas.openxmlformats.org/officeDocument/2006/relationships/image" Target="../media/image21.jpeg"/><Relationship Id="rId10" Type="http://schemas.openxmlformats.org/officeDocument/2006/relationships/image" Target="../media/image26.png"/><Relationship Id="rId4" Type="http://schemas.openxmlformats.org/officeDocument/2006/relationships/notesSlide" Target="../notesSlides/notesSlide37.xml"/><Relationship Id="rId9"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slideLayout" Target="../slideLayouts/slideLayout2.xml"/><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notesSlide" Target="../notesSlides/notesSlide38.xml"/><Relationship Id="rId9"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3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image" Target="../media/image40.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microsoft.com/office/2007/relationships/hdphoto" Target="../media/hdphoto1.wdp"/><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jpe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screen"/>
          <a:stretch>
            <a:fillRect/>
          </a:stretch>
        </p:blipFill>
        <p:spPr>
          <a:xfrm>
            <a:off x="0" y="4364"/>
            <a:ext cx="9144000" cy="5139136"/>
          </a:xfrm>
          <a:prstGeom prst="rect">
            <a:avLst/>
          </a:prstGeom>
        </p:spPr>
      </p:pic>
      <p:sp>
        <p:nvSpPr>
          <p:cNvPr id="3" name="矩形 2"/>
          <p:cNvSpPr/>
          <p:nvPr/>
        </p:nvSpPr>
        <p:spPr>
          <a:xfrm>
            <a:off x="1837291" y="1099399"/>
            <a:ext cx="5469418" cy="2949067"/>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 name="文本框 4"/>
          <p:cNvSpPr txBox="1"/>
          <p:nvPr/>
        </p:nvSpPr>
        <p:spPr>
          <a:xfrm>
            <a:off x="3349994" y="2966692"/>
            <a:ext cx="2465705" cy="391069"/>
          </a:xfrm>
          <a:prstGeom prst="rect">
            <a:avLst/>
          </a:prstGeom>
          <a:noFill/>
        </p:spPr>
        <p:txBody>
          <a:bodyPr wrap="square" rtlCol="0">
            <a:spAutoFit/>
            <a:scene3d>
              <a:camera prst="orthographicFront"/>
              <a:lightRig rig="threePt" dir="t"/>
            </a:scene3d>
            <a:sp3d contourW="12700"/>
          </a:bodyPr>
          <a:lstStyle/>
          <a:p>
            <a:pPr algn="ctr">
              <a:lnSpc>
                <a:spcPct val="120000"/>
              </a:lnSpc>
              <a:defRPr/>
            </a:pPr>
            <a:r>
              <a:rPr lang="en-US" altLang="zh-CN" sz="1800" dirty="0">
                <a:solidFill>
                  <a:schemeClr val="bg1">
                    <a:lumMod val="95000"/>
                  </a:schemeClr>
                </a:solidFill>
                <a:latin typeface="Agency FB" panose="020B0503020202020204" pitchFamily="34" charset="0"/>
                <a:ea typeface="Adobe 宋体 Std L" panose="02020300000000000000" pitchFamily="18" charset="-122"/>
              </a:rPr>
              <a:t>Powered by Group 4</a:t>
            </a:r>
          </a:p>
        </p:txBody>
      </p:sp>
      <p:sp>
        <p:nvSpPr>
          <p:cNvPr id="6" name="文本框 5"/>
          <p:cNvSpPr txBox="1"/>
          <p:nvPr/>
        </p:nvSpPr>
        <p:spPr>
          <a:xfrm>
            <a:off x="2832100" y="2072926"/>
            <a:ext cx="3991755" cy="692497"/>
          </a:xfrm>
          <a:prstGeom prst="rect">
            <a:avLst/>
          </a:prstGeom>
          <a:noFill/>
        </p:spPr>
        <p:txBody>
          <a:bodyPr wrap="square" rtlCol="0">
            <a:spAutoFit/>
            <a:scene3d>
              <a:camera prst="orthographicFront"/>
              <a:lightRig rig="threePt" dir="t"/>
            </a:scene3d>
            <a:sp3d contourW="12700"/>
          </a:bodyPr>
          <a:lstStyle/>
          <a:p>
            <a:pPr>
              <a:defRPr/>
            </a:pPr>
            <a:r>
              <a:rPr lang="zh-CN" altLang="en-US" sz="3900" b="1" dirty="0">
                <a:solidFill>
                  <a:schemeClr val="bg1"/>
                </a:solidFill>
                <a:latin typeface="Agency FB" panose="020B0503020202020204" pitchFamily="34" charset="0"/>
                <a:ea typeface="方正黑体简体" panose="02010601030101010101" pitchFamily="2" charset="-122"/>
              </a:rPr>
              <a:t>第四组小组展示</a:t>
            </a:r>
            <a:endParaRPr lang="zh-CN" altLang="en-US" sz="4400" dirty="0">
              <a:solidFill>
                <a:schemeClr val="bg1">
                  <a:lumMod val="95000"/>
                </a:schemeClr>
              </a:solidFill>
              <a:latin typeface="Agency FB" panose="020B0503020202020204" pitchFamily="34" charset="0"/>
              <a:ea typeface="Adobe 宋体 Std L" panose="02020300000000000000" pitchFamily="18" charset="-122"/>
            </a:endParaRPr>
          </a:p>
        </p:txBody>
      </p:sp>
      <p:sp>
        <p:nvSpPr>
          <p:cNvPr id="7" name="PA_圆角矩形 31"/>
          <p:cNvSpPr/>
          <p:nvPr>
            <p:custDataLst>
              <p:tags r:id="rId1"/>
            </p:custDataLst>
          </p:nvPr>
        </p:nvSpPr>
        <p:spPr>
          <a:xfrm>
            <a:off x="3375667" y="4112656"/>
            <a:ext cx="2392665" cy="27415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223762"/>
                </a:solidFill>
                <a:latin typeface="方正黑体简体" panose="02010601030101010101" pitchFamily="2" charset="-122"/>
                <a:ea typeface="方正黑体简体" panose="02010601030101010101" pitchFamily="2" charset="-122"/>
                <a:sym typeface="+mn-ea"/>
              </a:rPr>
              <a:t>PPT</a:t>
            </a:r>
            <a:r>
              <a:rPr lang="zh-CN" altLang="en-US" sz="1200" dirty="0">
                <a:solidFill>
                  <a:srgbClr val="223762"/>
                </a:solidFill>
                <a:latin typeface="方正黑体简体" panose="02010601030101010101" pitchFamily="2" charset="-122"/>
                <a:ea typeface="方正黑体简体" panose="02010601030101010101" pitchFamily="2" charset="-122"/>
                <a:sym typeface="+mn-ea"/>
              </a:rPr>
              <a:t>：刘云卿 全子修</a:t>
            </a:r>
            <a:endParaRPr lang="zh-CN" altLang="en-US" sz="1200" dirty="0">
              <a:solidFill>
                <a:srgbClr val="223762"/>
              </a:solidFill>
              <a:latin typeface="方正黑体简体" panose="02010601030101010101" pitchFamily="2" charset="-122"/>
              <a:ea typeface="方正黑体简体" panose="02010601030101010101" pitchFamily="2" charset="-122"/>
            </a:endParaRPr>
          </a:p>
        </p:txBody>
      </p:sp>
      <p:sp>
        <p:nvSpPr>
          <p:cNvPr id="9" name="矩形 8"/>
          <p:cNvSpPr/>
          <p:nvPr/>
        </p:nvSpPr>
        <p:spPr>
          <a:xfrm>
            <a:off x="1987134" y="1284160"/>
            <a:ext cx="5124012" cy="258081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8)">
                                      <p:cBhvr>
                                        <p:cTn id="12" dur="750"/>
                                        <p:tgtEl>
                                          <p:spTgt spid="9"/>
                                        </p:tgtEl>
                                      </p:cBhvr>
                                    </p:animEffect>
                                  </p:childTnLst>
                                </p:cTn>
                              </p:par>
                            </p:childTnLst>
                          </p:cTn>
                        </p:par>
                        <p:par>
                          <p:cTn id="13" fill="hold">
                            <p:stCondLst>
                              <p:cond delay="750"/>
                            </p:stCondLst>
                            <p:childTnLst>
                              <p:par>
                                <p:cTn id="14" presetID="9" presetClass="entr" presetSubtype="0" fill="hold" grpId="0" nodeType="afterEffect">
                                  <p:stCondLst>
                                    <p:cond delay="35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par>
                          <p:cTn id="17" fill="hold">
                            <p:stCondLst>
                              <p:cond delay="16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par>
                                <p:cTn id="21" presetID="12" presetClass="entr" presetSubtype="1" fill="hold" grpId="1"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p:tgtEl>
                                          <p:spTgt spid="5"/>
                                        </p:tgtEl>
                                        <p:attrNameLst>
                                          <p:attrName>ppt_y</p:attrName>
                                        </p:attrNameLst>
                                      </p:cBhvr>
                                      <p:tavLst>
                                        <p:tav tm="0">
                                          <p:val>
                                            <p:strVal val="#ppt_y-#ppt_h*1.125000"/>
                                          </p:val>
                                        </p:tav>
                                        <p:tav tm="100000">
                                          <p:val>
                                            <p:strVal val="#ppt_y"/>
                                          </p:val>
                                        </p:tav>
                                      </p:tavLst>
                                    </p:anim>
                                    <p:animEffect transition="in" filter="wipe(down)">
                                      <p:cBhvr>
                                        <p:cTn id="24" dur="500"/>
                                        <p:tgtEl>
                                          <p:spTgt spid="5"/>
                                        </p:tgtEl>
                                      </p:cBhvr>
                                    </p:animEffect>
                                  </p:childTnLst>
                                </p:cTn>
                              </p:par>
                              <p:par>
                                <p:cTn id="25" presetID="53" presetClass="entr" presetSubtype="16" fill="hold" grpId="0" nodeType="withEffect">
                                  <p:stCondLst>
                                    <p:cond delay="75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6" grpId="0"/>
      <p:bldP spid="7" grpId="0" bldLvl="0" animBg="1"/>
      <p:bldP spid="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pic>
        <p:nvPicPr>
          <p:cNvPr id="4" name="图片 3" descr="图片包含 室内, 小, 照片, 空&#10;&#10;描述已自动生成">
            <a:extLst>
              <a:ext uri="{FF2B5EF4-FFF2-40B4-BE49-F238E27FC236}">
                <a16:creationId xmlns:a16="http://schemas.microsoft.com/office/drawing/2014/main" id="{DC885B8E-1AAD-4512-A03D-8E10269EE4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01" y="1548326"/>
            <a:ext cx="6570198" cy="3216585"/>
          </a:xfrm>
          <a:prstGeom prst="rect">
            <a:avLst/>
          </a:prstGeom>
        </p:spPr>
      </p:pic>
      <p:sp>
        <p:nvSpPr>
          <p:cNvPr id="9" name="文本框 5">
            <a:extLst>
              <a:ext uri="{FF2B5EF4-FFF2-40B4-BE49-F238E27FC236}">
                <a16:creationId xmlns:a16="http://schemas.microsoft.com/office/drawing/2014/main" id="{45C22805-0AAE-4238-82F8-095EB20845D2}"/>
              </a:ext>
            </a:extLst>
          </p:cNvPr>
          <p:cNvSpPr txBox="1">
            <a:spLocks noChangeArrowheads="1"/>
          </p:cNvSpPr>
          <p:nvPr/>
        </p:nvSpPr>
        <p:spPr bwMode="auto">
          <a:xfrm>
            <a:off x="763913" y="1156506"/>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模块设计图</a:t>
            </a:r>
            <a:endParaRPr lang="zh-CN" altLang="zh-CN" sz="2000" dirty="0">
              <a:solidFill>
                <a:srgbClr val="4F6383"/>
              </a:solidFill>
              <a:latin typeface="方正兰亭黑_GBK"/>
              <a:ea typeface="方正兰亭黑_GBK"/>
            </a:endParaRPr>
          </a:p>
        </p:txBody>
      </p:sp>
    </p:spTree>
    <p:extLst>
      <p:ext uri="{BB962C8B-B14F-4D97-AF65-F5344CB8AC3E}">
        <p14:creationId xmlns:p14="http://schemas.microsoft.com/office/powerpoint/2010/main" val="39201932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14813" y="1156506"/>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系统流程图</a:t>
            </a:r>
            <a:endParaRPr lang="zh-CN" altLang="zh-CN" sz="2000" dirty="0">
              <a:solidFill>
                <a:srgbClr val="4F6383"/>
              </a:solidFill>
              <a:latin typeface="方正兰亭黑_GBK"/>
              <a:ea typeface="方正兰亭黑_GBK"/>
            </a:endParaRPr>
          </a:p>
        </p:txBody>
      </p:sp>
      <p:pic>
        <p:nvPicPr>
          <p:cNvPr id="4" name="图片 3" descr="图示, 示意图&#10;&#10;描述已自动生成">
            <a:extLst>
              <a:ext uri="{FF2B5EF4-FFF2-40B4-BE49-F238E27FC236}">
                <a16:creationId xmlns:a16="http://schemas.microsoft.com/office/drawing/2014/main" id="{FEDF9A07-3BAE-42A3-A3D5-1D29C5184CD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3274" y="405169"/>
            <a:ext cx="5265128" cy="4333162"/>
          </a:xfrm>
          <a:prstGeom prst="rect">
            <a:avLst/>
          </a:prstGeom>
        </p:spPr>
      </p:pic>
      <p:sp>
        <p:nvSpPr>
          <p:cNvPr id="5" name="文本框 4">
            <a:extLst>
              <a:ext uri="{FF2B5EF4-FFF2-40B4-BE49-F238E27FC236}">
                <a16:creationId xmlns:a16="http://schemas.microsoft.com/office/drawing/2014/main" id="{0EFD047E-0D70-4F9D-9DAF-306E90079E58}"/>
              </a:ext>
            </a:extLst>
          </p:cNvPr>
          <p:cNvSpPr txBox="1"/>
          <p:nvPr/>
        </p:nvSpPr>
        <p:spPr>
          <a:xfrm>
            <a:off x="490047" y="3913882"/>
            <a:ext cx="6244017" cy="507831"/>
          </a:xfrm>
          <a:prstGeom prst="rect">
            <a:avLst/>
          </a:prstGeom>
          <a:noFill/>
        </p:spPr>
        <p:txBody>
          <a:bodyPr wrap="none" rtlCol="0">
            <a:spAutoFit/>
          </a:bodyPr>
          <a:lstStyle/>
          <a:p>
            <a:r>
              <a:rPr lang="zh-CN" altLang="en-US" b="1" dirty="0"/>
              <a:t>环形复杂度</a:t>
            </a:r>
            <a:r>
              <a:rPr lang="zh-CN" altLang="en-US" dirty="0"/>
              <a:t>：我们没有直接计算环形复杂度，而是根据减小环形复杂度的办法：</a:t>
            </a:r>
            <a:endParaRPr lang="en-US" altLang="zh-CN" dirty="0"/>
          </a:p>
          <a:p>
            <a:r>
              <a:rPr lang="zh-CN" altLang="en-US" dirty="0"/>
              <a:t>减小边，增多节点数，减少判断节点。多次优化了流程图</a:t>
            </a:r>
          </a:p>
        </p:txBody>
      </p:sp>
    </p:spTree>
    <p:extLst>
      <p:ext uri="{BB962C8B-B14F-4D97-AF65-F5344CB8AC3E}">
        <p14:creationId xmlns:p14="http://schemas.microsoft.com/office/powerpoint/2010/main" val="14199628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83662" y="115650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数据流图</a:t>
            </a:r>
            <a:endParaRPr lang="zh-CN" altLang="zh-CN" sz="2000" dirty="0">
              <a:solidFill>
                <a:srgbClr val="4F6383"/>
              </a:solidFill>
              <a:latin typeface="方正兰亭黑_GBK"/>
              <a:ea typeface="方正兰亭黑_GBK"/>
            </a:endParaRPr>
          </a:p>
        </p:txBody>
      </p:sp>
      <p:pic>
        <p:nvPicPr>
          <p:cNvPr id="4" name="图片 3" descr="图示&#10;&#10;描述已自动生成">
            <a:extLst>
              <a:ext uri="{FF2B5EF4-FFF2-40B4-BE49-F238E27FC236}">
                <a16:creationId xmlns:a16="http://schemas.microsoft.com/office/drawing/2014/main" id="{BAA6B3E4-3F71-4241-81C0-2F749B6CC5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3795" y="542189"/>
            <a:ext cx="6134682" cy="3881879"/>
          </a:xfrm>
          <a:prstGeom prst="rect">
            <a:avLst/>
          </a:prstGeom>
        </p:spPr>
      </p:pic>
    </p:spTree>
    <p:extLst>
      <p:ext uri="{BB962C8B-B14F-4D97-AF65-F5344CB8AC3E}">
        <p14:creationId xmlns:p14="http://schemas.microsoft.com/office/powerpoint/2010/main" val="42251492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03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000" dirty="0">
              <a:solidFill>
                <a:srgbClr val="4F6383"/>
              </a:solidFill>
              <a:latin typeface="方正兰亭黑_GBK"/>
              <a:ea typeface="方正兰亭黑_GBK"/>
            </a:endParaRPr>
          </a:p>
        </p:txBody>
      </p:sp>
      <p:sp>
        <p:nvSpPr>
          <p:cNvPr id="9" name="文本框 8">
            <a:extLst>
              <a:ext uri="{FF2B5EF4-FFF2-40B4-BE49-F238E27FC236}">
                <a16:creationId xmlns:a16="http://schemas.microsoft.com/office/drawing/2014/main" id="{0E083149-19AD-4427-91F1-CC77CA529D22}"/>
              </a:ext>
            </a:extLst>
          </p:cNvPr>
          <p:cNvSpPr txBox="1"/>
          <p:nvPr/>
        </p:nvSpPr>
        <p:spPr>
          <a:xfrm>
            <a:off x="2065101" y="259832"/>
            <a:ext cx="5851321" cy="5147563"/>
          </a:xfrm>
          <a:prstGeom prst="rect">
            <a:avLst/>
          </a:prstGeom>
          <a:noFill/>
        </p:spPr>
        <p:txBody>
          <a:bodyPr wrap="square">
            <a:spAutoFit/>
          </a:bodyPr>
          <a:lstStyle/>
          <a:p>
            <a:r>
              <a:rPr lang="zh-CN" altLang="en-US" sz="1800" b="1" dirty="0"/>
              <a:t>##### 借阅模块</a:t>
            </a:r>
          </a:p>
          <a:p>
            <a:endParaRPr lang="zh-CN" altLang="en-US" dirty="0"/>
          </a:p>
          <a:p>
            <a:r>
              <a:rPr lang="zh-CN" altLang="en-US" dirty="0"/>
              <a:t>1.</a:t>
            </a:r>
          </a:p>
          <a:p>
            <a:endParaRPr lang="zh-CN" altLang="en-US" dirty="0"/>
          </a:p>
          <a:p>
            <a:r>
              <a:rPr lang="zh-CN" altLang="en-US" dirty="0"/>
              <a:t>逻辑层函数名称：登录 login()</a:t>
            </a:r>
          </a:p>
          <a:p>
            <a:endParaRPr lang="zh-CN" altLang="en-US" dirty="0"/>
          </a:p>
          <a:p>
            <a:r>
              <a:rPr lang="zh-CN" altLang="en-US" dirty="0"/>
              <a:t>底层函数输入参数：userid</a:t>
            </a:r>
          </a:p>
          <a:p>
            <a:endParaRPr lang="zh-CN" altLang="en-US" dirty="0"/>
          </a:p>
          <a:p>
            <a:r>
              <a:rPr lang="zh-CN" altLang="en-US" dirty="0"/>
              <a:t>调用底层函数：usersearchid(string userid)</a:t>
            </a:r>
          </a:p>
          <a:p>
            <a:endParaRPr lang="zh-CN" altLang="en-US" dirty="0"/>
          </a:p>
          <a:p>
            <a:r>
              <a:rPr lang="zh-CN" altLang="en-US" dirty="0"/>
              <a:t>底层函数返回值：返回用户对象信息字符串  //逻辑层可以自行提取用户密码与输入密码进行对比</a:t>
            </a:r>
          </a:p>
          <a:p>
            <a:endParaRPr lang="zh-CN" altLang="en-US" dirty="0"/>
          </a:p>
          <a:p>
            <a:r>
              <a:rPr lang="zh-CN" altLang="en-US" dirty="0"/>
              <a:t>2.</a:t>
            </a:r>
          </a:p>
          <a:p>
            <a:endParaRPr lang="zh-CN" altLang="en-US" dirty="0"/>
          </a:p>
          <a:p>
            <a:r>
              <a:rPr lang="zh-CN" altLang="en-US" dirty="0"/>
              <a:t>逻辑层函数名称：分类展示 typeshowbook()</a:t>
            </a:r>
          </a:p>
          <a:p>
            <a:endParaRPr lang="zh-CN" altLang="en-US" dirty="0"/>
          </a:p>
          <a:p>
            <a:r>
              <a:rPr lang="zh-CN" altLang="en-US" dirty="0"/>
              <a:t>底层函数输入参数：booktype</a:t>
            </a:r>
          </a:p>
          <a:p>
            <a:endParaRPr lang="zh-CN" altLang="en-US" dirty="0"/>
          </a:p>
          <a:p>
            <a:r>
              <a:rPr lang="zh-CN" altLang="en-US" dirty="0"/>
              <a:t>调用底层函数：booksearchtype(string type)</a:t>
            </a:r>
          </a:p>
          <a:p>
            <a:endParaRPr lang="zh-CN" altLang="en-US" dirty="0"/>
          </a:p>
          <a:p>
            <a:r>
              <a:rPr lang="zh-CN" altLang="en-US" dirty="0"/>
              <a:t>底层函数返回值：返回书籍对象信息字符串</a:t>
            </a:r>
          </a:p>
          <a:p>
            <a:endParaRPr lang="zh-CN" altLang="en-US" dirty="0"/>
          </a:p>
          <a:p>
            <a:endParaRPr lang="zh-CN" altLang="en-US" dirty="0"/>
          </a:p>
        </p:txBody>
      </p:sp>
    </p:spTree>
    <p:extLst>
      <p:ext uri="{BB962C8B-B14F-4D97-AF65-F5344CB8AC3E}">
        <p14:creationId xmlns:p14="http://schemas.microsoft.com/office/powerpoint/2010/main" val="1011397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03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000" dirty="0">
              <a:solidFill>
                <a:srgbClr val="4F6383"/>
              </a:solidFill>
              <a:latin typeface="方正兰亭黑_GBK"/>
              <a:ea typeface="方正兰亭黑_GBK"/>
            </a:endParaRPr>
          </a:p>
        </p:txBody>
      </p:sp>
      <p:sp>
        <p:nvSpPr>
          <p:cNvPr id="8" name="文本框 7">
            <a:extLst>
              <a:ext uri="{FF2B5EF4-FFF2-40B4-BE49-F238E27FC236}">
                <a16:creationId xmlns:a16="http://schemas.microsoft.com/office/drawing/2014/main" id="{AEE5707F-F4A0-4FEC-A7B2-5157771AC2D9}"/>
              </a:ext>
            </a:extLst>
          </p:cNvPr>
          <p:cNvSpPr txBox="1"/>
          <p:nvPr/>
        </p:nvSpPr>
        <p:spPr>
          <a:xfrm>
            <a:off x="2512577" y="360500"/>
            <a:ext cx="5524075" cy="4870564"/>
          </a:xfrm>
          <a:prstGeom prst="rect">
            <a:avLst/>
          </a:prstGeom>
          <a:noFill/>
        </p:spPr>
        <p:txBody>
          <a:bodyPr wrap="square">
            <a:spAutoFit/>
          </a:bodyPr>
          <a:lstStyle/>
          <a:p>
            <a:r>
              <a:rPr lang="zh-CN" altLang="en-US" dirty="0"/>
              <a:t>##### 借阅模块</a:t>
            </a:r>
          </a:p>
          <a:p>
            <a:endParaRPr lang="zh-CN" altLang="en-US" dirty="0"/>
          </a:p>
          <a:p>
            <a:r>
              <a:rPr lang="zh-CN" altLang="en-US" dirty="0"/>
              <a:t>3.</a:t>
            </a:r>
          </a:p>
          <a:p>
            <a:endParaRPr lang="zh-CN" altLang="en-US" dirty="0"/>
          </a:p>
          <a:p>
            <a:r>
              <a:rPr lang="zh-CN" altLang="en-US" dirty="0"/>
              <a:t>逻辑层函数名称：书名查找 namesearchbook()</a:t>
            </a:r>
          </a:p>
          <a:p>
            <a:endParaRPr lang="zh-CN" altLang="en-US" dirty="0"/>
          </a:p>
          <a:p>
            <a:r>
              <a:rPr lang="zh-CN" altLang="en-US" dirty="0"/>
              <a:t>底层函数输入参数：bookname</a:t>
            </a:r>
          </a:p>
          <a:p>
            <a:endParaRPr lang="zh-CN" altLang="en-US" dirty="0"/>
          </a:p>
          <a:p>
            <a:r>
              <a:rPr lang="zh-CN" altLang="en-US" dirty="0"/>
              <a:t>调用底层函数：booksearchname(string name)</a:t>
            </a:r>
          </a:p>
          <a:p>
            <a:endParaRPr lang="zh-CN" altLang="en-US" dirty="0"/>
          </a:p>
          <a:p>
            <a:r>
              <a:rPr lang="zh-CN" altLang="en-US" dirty="0"/>
              <a:t>底层函数返回值：返回书籍对象信息字符串</a:t>
            </a:r>
          </a:p>
          <a:p>
            <a:endParaRPr lang="zh-CN" altLang="en-US" dirty="0"/>
          </a:p>
          <a:p>
            <a:r>
              <a:rPr lang="zh-CN" altLang="en-US" dirty="0"/>
              <a:t>4.</a:t>
            </a:r>
          </a:p>
          <a:p>
            <a:endParaRPr lang="zh-CN" altLang="en-US" dirty="0"/>
          </a:p>
          <a:p>
            <a:r>
              <a:rPr lang="zh-CN" altLang="en-US" dirty="0"/>
              <a:t>逻辑层函数名称：ISBN查找  ISBNsearchbook()</a:t>
            </a:r>
          </a:p>
          <a:p>
            <a:endParaRPr lang="zh-CN" altLang="en-US" dirty="0"/>
          </a:p>
          <a:p>
            <a:r>
              <a:rPr lang="zh-CN" altLang="en-US" dirty="0"/>
              <a:t>底层函数输入参数：bookISBN</a:t>
            </a:r>
          </a:p>
          <a:p>
            <a:endParaRPr lang="zh-CN" altLang="en-US" dirty="0"/>
          </a:p>
          <a:p>
            <a:r>
              <a:rPr lang="zh-CN" altLang="en-US" dirty="0"/>
              <a:t>调用底层函数：booksearchISBN(string ISBN)</a:t>
            </a:r>
          </a:p>
          <a:p>
            <a:endParaRPr lang="zh-CN" altLang="en-US" dirty="0"/>
          </a:p>
          <a:p>
            <a:r>
              <a:rPr lang="zh-CN" altLang="en-US" dirty="0"/>
              <a:t>返回值：返回同类书籍第一本书对应的对象的首地址   //需要遍历此链表，得到链表长度后，循环得到每一个对象</a:t>
            </a:r>
          </a:p>
          <a:p>
            <a:endParaRPr lang="zh-CN" altLang="en-US" dirty="0"/>
          </a:p>
        </p:txBody>
      </p:sp>
    </p:spTree>
    <p:extLst>
      <p:ext uri="{BB962C8B-B14F-4D97-AF65-F5344CB8AC3E}">
        <p14:creationId xmlns:p14="http://schemas.microsoft.com/office/powerpoint/2010/main" val="11122024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03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000" dirty="0">
              <a:solidFill>
                <a:srgbClr val="4F6383"/>
              </a:solidFill>
              <a:latin typeface="方正兰亭黑_GBK"/>
              <a:ea typeface="方正兰亭黑_GBK"/>
            </a:endParaRPr>
          </a:p>
        </p:txBody>
      </p:sp>
      <p:sp>
        <p:nvSpPr>
          <p:cNvPr id="9" name="文本框 8">
            <a:extLst>
              <a:ext uri="{FF2B5EF4-FFF2-40B4-BE49-F238E27FC236}">
                <a16:creationId xmlns:a16="http://schemas.microsoft.com/office/drawing/2014/main" id="{86054D9B-EDC5-4817-BFFF-01126ED21F7A}"/>
              </a:ext>
            </a:extLst>
          </p:cNvPr>
          <p:cNvSpPr txBox="1"/>
          <p:nvPr/>
        </p:nvSpPr>
        <p:spPr>
          <a:xfrm>
            <a:off x="2411835" y="1092031"/>
            <a:ext cx="5331204" cy="2446824"/>
          </a:xfrm>
          <a:prstGeom prst="rect">
            <a:avLst/>
          </a:prstGeom>
          <a:noFill/>
        </p:spPr>
        <p:txBody>
          <a:bodyPr wrap="square">
            <a:spAutoFit/>
          </a:bodyPr>
          <a:lstStyle/>
          <a:p>
            <a:r>
              <a:rPr lang="en-US" altLang="zh-CN" sz="1800" b="1" dirty="0"/>
              <a:t>#####</a:t>
            </a:r>
            <a:r>
              <a:rPr lang="zh-CN" altLang="en-US" sz="1800" b="1" dirty="0"/>
              <a:t>还书模块</a:t>
            </a:r>
            <a:endParaRPr lang="en-US" altLang="zh-CN" sz="1800" b="1" dirty="0"/>
          </a:p>
          <a:p>
            <a:endParaRPr lang="en-US" altLang="zh-CN" dirty="0"/>
          </a:p>
          <a:p>
            <a:r>
              <a:rPr lang="zh-CN" altLang="en-US" dirty="0"/>
              <a:t>1.</a:t>
            </a:r>
          </a:p>
          <a:p>
            <a:endParaRPr lang="zh-CN" altLang="en-US" dirty="0"/>
          </a:p>
          <a:p>
            <a:r>
              <a:rPr lang="zh-CN" altLang="en-US" dirty="0"/>
              <a:t>逻辑层函数名称：还书 returnbook()</a:t>
            </a:r>
          </a:p>
          <a:p>
            <a:endParaRPr lang="zh-CN" altLang="en-US" dirty="0"/>
          </a:p>
          <a:p>
            <a:r>
              <a:rPr lang="zh-CN" altLang="en-US" dirty="0"/>
              <a:t>底层函数输入参数：bookid</a:t>
            </a:r>
          </a:p>
          <a:p>
            <a:endParaRPr lang="zh-CN" altLang="en-US" dirty="0"/>
          </a:p>
          <a:p>
            <a:r>
              <a:rPr lang="zh-CN" altLang="en-US" dirty="0"/>
              <a:t>调用底层函数：modifybook(string id)              //用于修改Book onsheelf</a:t>
            </a:r>
          </a:p>
          <a:p>
            <a:endParaRPr lang="zh-CN" altLang="en-US" dirty="0"/>
          </a:p>
          <a:p>
            <a:r>
              <a:rPr lang="zh-CN" altLang="en-US" dirty="0"/>
              <a:t>底层函数返回值：bool</a:t>
            </a:r>
          </a:p>
        </p:txBody>
      </p:sp>
    </p:spTree>
    <p:extLst>
      <p:ext uri="{BB962C8B-B14F-4D97-AF65-F5344CB8AC3E}">
        <p14:creationId xmlns:p14="http://schemas.microsoft.com/office/powerpoint/2010/main" val="1622386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03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000" dirty="0">
              <a:solidFill>
                <a:srgbClr val="4F6383"/>
              </a:solidFill>
              <a:latin typeface="方正兰亭黑_GBK"/>
              <a:ea typeface="方正兰亭黑_GBK"/>
            </a:endParaRPr>
          </a:p>
        </p:txBody>
      </p:sp>
      <p:sp>
        <p:nvSpPr>
          <p:cNvPr id="3" name="Rectangle 1">
            <a:extLst>
              <a:ext uri="{FF2B5EF4-FFF2-40B4-BE49-F238E27FC236}">
                <a16:creationId xmlns:a16="http://schemas.microsoft.com/office/drawing/2014/main" id="{894660D2-47AF-45E5-A98C-19C585F8D06A}"/>
              </a:ext>
            </a:extLst>
          </p:cNvPr>
          <p:cNvSpPr>
            <a:spLocks noChangeArrowheads="1"/>
          </p:cNvSpPr>
          <p:nvPr/>
        </p:nvSpPr>
        <p:spPr bwMode="auto">
          <a:xfrm>
            <a:off x="2512578" y="355758"/>
            <a:ext cx="5469622"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sz="1600" b="1" dirty="0">
                <a:latin typeface="+mn-lt"/>
              </a:rPr>
              <a:t>#####</a:t>
            </a:r>
            <a:r>
              <a:rPr lang="zh-CN" altLang="en-US" sz="1600" b="1" dirty="0">
                <a:latin typeface="+mn-lt"/>
              </a:rPr>
              <a:t>用户管理模块</a:t>
            </a:r>
            <a:endParaRPr lang="en-US" altLang="zh-CN" sz="1600" b="1" dirty="0">
              <a:latin typeface="+mn-lt"/>
            </a:endParaRPr>
          </a:p>
          <a:p>
            <a:pPr defTabSz="914400"/>
            <a:endParaRPr lang="en-US" altLang="zh-CN" sz="1400" dirty="0">
              <a:latin typeface="+mn-lt"/>
            </a:endParaRPr>
          </a:p>
          <a:p>
            <a:pPr defTabSz="914400"/>
            <a:r>
              <a:rPr lang="zh-CN" altLang="zh-CN" sz="1400" dirty="0">
                <a:latin typeface="+mn-lt"/>
              </a:rPr>
              <a:t>1.</a:t>
            </a:r>
          </a:p>
          <a:p>
            <a:pPr defTabSz="914400"/>
            <a:r>
              <a:rPr lang="zh-CN" altLang="zh-CN" sz="1400" dirty="0">
                <a:latin typeface="+mn-lt"/>
              </a:rPr>
              <a:t>逻辑层函数名称：增加用户 createuser</a:t>
            </a:r>
          </a:p>
          <a:p>
            <a:pPr defTabSz="914400"/>
            <a:r>
              <a:rPr lang="zh-CN" altLang="zh-CN" sz="1400" dirty="0">
                <a:latin typeface="+mn-lt"/>
              </a:rPr>
              <a:t>底层函数输入参数：userid</a:t>
            </a:r>
          </a:p>
          <a:p>
            <a:pPr defTabSz="914400"/>
            <a:r>
              <a:rPr lang="zh-CN" altLang="zh-CN" sz="1400" dirty="0">
                <a:latin typeface="+mn-lt"/>
              </a:rPr>
              <a:t>调用底层函数：useradd(string id,string name,string college,string major,string password,string email)</a:t>
            </a:r>
          </a:p>
          <a:p>
            <a:pPr defTabSz="914400"/>
            <a:r>
              <a:rPr lang="zh-CN" altLang="zh-CN" sz="1400" dirty="0">
                <a:latin typeface="+mn-lt"/>
              </a:rPr>
              <a:t>底层函数返回值：bool</a:t>
            </a:r>
          </a:p>
          <a:p>
            <a:pPr defTabSz="914400"/>
            <a:r>
              <a:rPr lang="zh-CN" altLang="zh-CN" sz="1400" dirty="0">
                <a:latin typeface="+mn-lt"/>
              </a:rPr>
              <a:t>2.</a:t>
            </a:r>
          </a:p>
          <a:p>
            <a:pPr defTabSz="914400"/>
            <a:r>
              <a:rPr lang="zh-CN" altLang="zh-CN" sz="1400" dirty="0">
                <a:latin typeface="+mn-lt"/>
              </a:rPr>
              <a:t>逻辑层函数名称：用户是否已经存在 existuser()</a:t>
            </a:r>
          </a:p>
          <a:p>
            <a:pPr defTabSz="914400"/>
            <a:r>
              <a:rPr lang="zh-CN" altLang="zh-CN" sz="1400" dirty="0">
                <a:latin typeface="+mn-lt"/>
              </a:rPr>
              <a:t>底层函数输入参数：userid</a:t>
            </a:r>
          </a:p>
          <a:p>
            <a:pPr defTabSz="914400"/>
            <a:r>
              <a:rPr lang="zh-CN" altLang="zh-CN" sz="1400" dirty="0">
                <a:latin typeface="+mn-lt"/>
              </a:rPr>
              <a:t>调用底层函数：usersearchid(string id)</a:t>
            </a:r>
          </a:p>
          <a:p>
            <a:pPr defTabSz="914400"/>
            <a:r>
              <a:rPr lang="zh-CN" altLang="zh-CN" sz="1400" dirty="0">
                <a:latin typeface="+mn-lt"/>
              </a:rPr>
              <a:t>底层函数返回值：返回用户对象信息字符串</a:t>
            </a:r>
            <a:endParaRPr lang="en-US" altLang="zh-CN" sz="1400" dirty="0">
              <a:latin typeface="+mn-lt"/>
            </a:endParaRPr>
          </a:p>
          <a:p>
            <a:pPr defTabSz="914400"/>
            <a:r>
              <a:rPr lang="zh-CN" altLang="zh-CN" sz="1400" dirty="0">
                <a:latin typeface="+mn-lt"/>
              </a:rPr>
              <a:t>3.</a:t>
            </a:r>
          </a:p>
          <a:p>
            <a:pPr defTabSz="914400"/>
            <a:r>
              <a:rPr lang="zh-CN" altLang="zh-CN" sz="1400" dirty="0">
                <a:latin typeface="+mn-lt"/>
              </a:rPr>
              <a:t>逻辑层函数名称：删除用户 deleteuser()</a:t>
            </a:r>
          </a:p>
          <a:p>
            <a:pPr defTabSz="914400"/>
            <a:r>
              <a:rPr lang="zh-CN" altLang="zh-CN" sz="1400" dirty="0">
                <a:latin typeface="+mn-lt"/>
              </a:rPr>
              <a:t>底层函数输入参数 ：userid</a:t>
            </a:r>
          </a:p>
          <a:p>
            <a:pPr defTabSz="914400"/>
            <a:r>
              <a:rPr lang="zh-CN" altLang="zh-CN" sz="1400" dirty="0">
                <a:latin typeface="+mn-lt"/>
              </a:rPr>
              <a:t>调用底层函数：userdelete(string id)</a:t>
            </a:r>
          </a:p>
          <a:p>
            <a:pPr defTabSz="914400"/>
            <a:r>
              <a:rPr lang="zh-CN" altLang="zh-CN" sz="1400" dirty="0">
                <a:latin typeface="+mn-lt"/>
              </a:rPr>
              <a:t>底层函数返回值：bool</a:t>
            </a:r>
          </a:p>
          <a:p>
            <a:pPr defTabSz="914400"/>
            <a:endParaRPr lang="zh-CN" altLang="zh-CN" sz="1400" dirty="0">
              <a:latin typeface="+mn-lt"/>
            </a:endParaRPr>
          </a:p>
          <a:p>
            <a:pPr defTabSz="914400"/>
            <a:endParaRPr lang="zh-CN" altLang="zh-CN" sz="1400" dirty="0">
              <a:latin typeface="+mn-lt"/>
            </a:endParaRPr>
          </a:p>
        </p:txBody>
      </p:sp>
    </p:spTree>
    <p:extLst>
      <p:ext uri="{BB962C8B-B14F-4D97-AF65-F5344CB8AC3E}">
        <p14:creationId xmlns:p14="http://schemas.microsoft.com/office/powerpoint/2010/main" val="28210900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03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000" dirty="0">
              <a:solidFill>
                <a:srgbClr val="4F6383"/>
              </a:solidFill>
              <a:latin typeface="方正兰亭黑_GBK"/>
              <a:ea typeface="方正兰亭黑_GBK"/>
            </a:endParaRPr>
          </a:p>
        </p:txBody>
      </p:sp>
      <p:sp>
        <p:nvSpPr>
          <p:cNvPr id="3" name="Rectangle 1">
            <a:extLst>
              <a:ext uri="{FF2B5EF4-FFF2-40B4-BE49-F238E27FC236}">
                <a16:creationId xmlns:a16="http://schemas.microsoft.com/office/drawing/2014/main" id="{044CCA69-AE29-4ECC-90BF-D9EDCA9C5D0E}"/>
              </a:ext>
            </a:extLst>
          </p:cNvPr>
          <p:cNvSpPr>
            <a:spLocks noChangeArrowheads="1"/>
          </p:cNvSpPr>
          <p:nvPr/>
        </p:nvSpPr>
        <p:spPr bwMode="auto">
          <a:xfrm>
            <a:off x="2306636" y="688384"/>
            <a:ext cx="4530727"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sz="1600" b="1" dirty="0">
                <a:latin typeface="+mn-lt"/>
              </a:rPr>
              <a:t>#####</a:t>
            </a:r>
            <a:r>
              <a:rPr lang="zh-CN" altLang="en-US" sz="1600" b="1" dirty="0">
                <a:latin typeface="+mn-lt"/>
              </a:rPr>
              <a:t>用户管理模块</a:t>
            </a:r>
            <a:endParaRPr lang="en-US" altLang="zh-CN" sz="1400" b="1" dirty="0">
              <a:latin typeface="+mn-lt"/>
            </a:endParaRPr>
          </a:p>
          <a:p>
            <a:pPr defTabSz="914400"/>
            <a:endParaRPr lang="en-US" altLang="zh-CN" sz="1400" dirty="0">
              <a:latin typeface="+mn-lt"/>
            </a:endParaRPr>
          </a:p>
          <a:p>
            <a:pPr defTabSz="914400"/>
            <a:r>
              <a:rPr lang="zh-CN" altLang="zh-CN" sz="1400" dirty="0">
                <a:latin typeface="+mn-lt"/>
              </a:rPr>
              <a:t>4.</a:t>
            </a:r>
          </a:p>
          <a:p>
            <a:pPr defTabSz="914400"/>
            <a:r>
              <a:rPr lang="zh-CN" altLang="zh-CN" sz="1400" dirty="0">
                <a:latin typeface="+mn-lt"/>
              </a:rPr>
              <a:t>逻辑层函数名称：修改用户借阅信息 modifyuserdata()</a:t>
            </a:r>
          </a:p>
          <a:p>
            <a:pPr defTabSz="914400"/>
            <a:r>
              <a:rPr lang="zh-CN" altLang="zh-CN" sz="1400" dirty="0">
                <a:latin typeface="+mn-lt"/>
              </a:rPr>
              <a:t>底层函数输入参数：userid</a:t>
            </a:r>
          </a:p>
          <a:p>
            <a:pPr defTabSz="914400"/>
            <a:r>
              <a:rPr lang="zh-CN" altLang="zh-CN" sz="1400" dirty="0">
                <a:latin typeface="+mn-lt"/>
              </a:rPr>
              <a:t>调用底层函数：userstatessearch(string id)</a:t>
            </a:r>
          </a:p>
          <a:p>
            <a:pPr defTabSz="914400"/>
            <a:r>
              <a:rPr lang="zh-CN" altLang="zh-CN" sz="1400" dirty="0">
                <a:latin typeface="+mn-lt"/>
              </a:rPr>
              <a:t>底层函数返回值：bookid</a:t>
            </a:r>
          </a:p>
          <a:p>
            <a:pPr defTabSz="914400"/>
            <a:r>
              <a:rPr lang="zh-CN" altLang="zh-CN" sz="1400" dirty="0">
                <a:latin typeface="+mn-lt"/>
              </a:rPr>
              <a:t>底层函数输入参数：bookid</a:t>
            </a:r>
          </a:p>
          <a:p>
            <a:pPr defTabSz="914400"/>
            <a:r>
              <a:rPr lang="zh-CN" altLang="zh-CN" sz="1400" dirty="0">
                <a:latin typeface="+mn-lt"/>
              </a:rPr>
              <a:t>调用底层函数：booksearchid(string id)</a:t>
            </a:r>
          </a:p>
          <a:p>
            <a:pPr defTabSz="914400"/>
            <a:r>
              <a:rPr lang="zh-CN" altLang="zh-CN" sz="1400" dirty="0">
                <a:latin typeface="+mn-lt"/>
              </a:rPr>
              <a:t>底层函数返回值：返回书籍对象信息字符串</a:t>
            </a:r>
          </a:p>
          <a:p>
            <a:pPr defTabSz="914400"/>
            <a:r>
              <a:rPr lang="zh-CN" altLang="zh-CN" sz="1400" dirty="0">
                <a:latin typeface="+mn-lt"/>
              </a:rPr>
              <a:t>调用底层函数：bookmodify(string id) //修改book onsheelf</a:t>
            </a:r>
          </a:p>
          <a:p>
            <a:pPr defTabSz="914400"/>
            <a:r>
              <a:rPr lang="zh-CN" altLang="zh-CN" sz="1400" dirty="0">
                <a:latin typeface="+mn-lt"/>
              </a:rPr>
              <a:t>底层函数返回值：bool</a:t>
            </a:r>
          </a:p>
          <a:p>
            <a:pPr defTabSz="914400"/>
            <a:r>
              <a:rPr lang="zh-CN" altLang="zh-CN" sz="1400" dirty="0">
                <a:latin typeface="+mn-lt"/>
              </a:rPr>
              <a:t>5.</a:t>
            </a:r>
          </a:p>
          <a:p>
            <a:pPr defTabSz="914400"/>
            <a:r>
              <a:rPr lang="zh-CN" altLang="zh-CN" sz="1400" dirty="0">
                <a:latin typeface="+mn-lt"/>
              </a:rPr>
              <a:t>逻辑层函数名称：是否归还全部图书 returnAllBooks()</a:t>
            </a:r>
          </a:p>
          <a:p>
            <a:pPr defTabSz="914400"/>
            <a:r>
              <a:rPr lang="zh-CN" altLang="zh-CN" sz="1400" dirty="0">
                <a:latin typeface="+mn-lt"/>
              </a:rPr>
              <a:t>底层函数输入参数：userid</a:t>
            </a:r>
          </a:p>
          <a:p>
            <a:pPr defTabSz="914400"/>
            <a:r>
              <a:rPr lang="zh-CN" altLang="zh-CN" sz="1400" dirty="0">
                <a:latin typeface="+mn-lt"/>
              </a:rPr>
              <a:t>调用底层函数：usertatessearch(string id)</a:t>
            </a:r>
          </a:p>
          <a:p>
            <a:pPr defTabSz="914400"/>
            <a:r>
              <a:rPr lang="zh-CN" altLang="zh-CN" sz="1400" dirty="0">
                <a:latin typeface="+mn-lt"/>
              </a:rPr>
              <a:t>底层函数返回值：返回书籍id</a:t>
            </a:r>
          </a:p>
        </p:txBody>
      </p:sp>
    </p:spTree>
    <p:extLst>
      <p:ext uri="{BB962C8B-B14F-4D97-AF65-F5344CB8AC3E}">
        <p14:creationId xmlns:p14="http://schemas.microsoft.com/office/powerpoint/2010/main" val="28059496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1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800" dirty="0">
              <a:solidFill>
                <a:srgbClr val="4F6383"/>
              </a:solidFill>
              <a:latin typeface="方正兰亭黑_GBK"/>
              <a:ea typeface="方正兰亭黑_GBK"/>
            </a:endParaRPr>
          </a:p>
        </p:txBody>
      </p:sp>
      <p:sp>
        <p:nvSpPr>
          <p:cNvPr id="3" name="Rectangle 1">
            <a:extLst>
              <a:ext uri="{FF2B5EF4-FFF2-40B4-BE49-F238E27FC236}">
                <a16:creationId xmlns:a16="http://schemas.microsoft.com/office/drawing/2014/main" id="{E47F4150-A773-408E-A430-07014D73B0E0}"/>
              </a:ext>
            </a:extLst>
          </p:cNvPr>
          <p:cNvSpPr>
            <a:spLocks noChangeArrowheads="1"/>
          </p:cNvSpPr>
          <p:nvPr/>
        </p:nvSpPr>
        <p:spPr bwMode="auto">
          <a:xfrm>
            <a:off x="2210427" y="478869"/>
            <a:ext cx="5448724"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sz="1600" b="1" dirty="0">
                <a:latin typeface="+mn-lt"/>
              </a:rPr>
              <a:t>#####</a:t>
            </a:r>
            <a:r>
              <a:rPr lang="zh-CN" altLang="en-US" sz="1600" b="1" dirty="0">
                <a:latin typeface="+mn-lt"/>
              </a:rPr>
              <a:t>图书管理模块</a:t>
            </a:r>
            <a:endParaRPr lang="en-US" altLang="zh-CN" sz="1400" b="1" dirty="0">
              <a:latin typeface="+mn-lt"/>
            </a:endParaRPr>
          </a:p>
          <a:p>
            <a:pPr defTabSz="914400"/>
            <a:endParaRPr lang="en-US" altLang="zh-CN" sz="1400" dirty="0">
              <a:latin typeface="+mn-lt"/>
            </a:endParaRPr>
          </a:p>
          <a:p>
            <a:pPr defTabSz="914400"/>
            <a:r>
              <a:rPr lang="zh-CN" altLang="zh-CN" sz="1400" dirty="0">
                <a:latin typeface="+mn-lt"/>
              </a:rPr>
              <a:t>1.</a:t>
            </a:r>
          </a:p>
          <a:p>
            <a:pPr defTabSz="914400"/>
            <a:r>
              <a:rPr lang="zh-CN" altLang="zh-CN" sz="1400" dirty="0">
                <a:latin typeface="+mn-lt"/>
              </a:rPr>
              <a:t>逻辑层函数名称：删除图书 deletebook()</a:t>
            </a:r>
          </a:p>
          <a:p>
            <a:pPr defTabSz="914400"/>
            <a:r>
              <a:rPr lang="zh-CN" altLang="zh-CN" sz="1400" dirty="0">
                <a:latin typeface="+mn-lt"/>
              </a:rPr>
              <a:t>底层函数输入参数：bookid</a:t>
            </a:r>
          </a:p>
          <a:p>
            <a:pPr defTabSz="914400"/>
            <a:r>
              <a:rPr lang="zh-CN" altLang="zh-CN" sz="1400" dirty="0">
                <a:latin typeface="+mn-lt"/>
              </a:rPr>
              <a:t>调用底层函数：bookdelete(string id)</a:t>
            </a:r>
          </a:p>
          <a:p>
            <a:pPr defTabSz="914400"/>
            <a:r>
              <a:rPr lang="zh-CN" altLang="zh-CN" sz="1400" dirty="0">
                <a:latin typeface="+mn-lt"/>
              </a:rPr>
              <a:t>底层函数返回值：bool</a:t>
            </a:r>
          </a:p>
          <a:p>
            <a:pPr defTabSz="914400"/>
            <a:r>
              <a:rPr lang="zh-CN" altLang="zh-CN" sz="1400" dirty="0">
                <a:latin typeface="+mn-lt"/>
              </a:rPr>
              <a:t>2.</a:t>
            </a:r>
          </a:p>
          <a:p>
            <a:pPr defTabSz="914400"/>
            <a:r>
              <a:rPr lang="zh-CN" altLang="zh-CN" sz="1400" dirty="0">
                <a:latin typeface="+mn-lt"/>
              </a:rPr>
              <a:t>逻辑层函数名称：修改图书 modifybook()</a:t>
            </a:r>
          </a:p>
          <a:p>
            <a:pPr defTabSz="914400"/>
            <a:r>
              <a:rPr lang="zh-CN" altLang="zh-CN" sz="1400" dirty="0">
                <a:latin typeface="+mn-lt"/>
              </a:rPr>
              <a:t>底层函数输入参数：bookid </a:t>
            </a:r>
          </a:p>
          <a:p>
            <a:pPr defTabSz="914400"/>
            <a:r>
              <a:rPr lang="zh-CN" altLang="zh-CN" sz="1400" dirty="0">
                <a:latin typeface="+mn-lt"/>
              </a:rPr>
              <a:t>调用底层函数：bookmodify(string id)</a:t>
            </a:r>
          </a:p>
          <a:p>
            <a:pPr defTabSz="914400"/>
            <a:r>
              <a:rPr lang="zh-CN" altLang="zh-CN" sz="1400" dirty="0">
                <a:latin typeface="+mn-lt"/>
              </a:rPr>
              <a:t>底层函数返回值：bool</a:t>
            </a:r>
          </a:p>
          <a:p>
            <a:pPr defTabSz="914400"/>
            <a:r>
              <a:rPr lang="zh-CN" altLang="zh-CN" sz="1400" dirty="0">
                <a:latin typeface="+mn-lt"/>
              </a:rPr>
              <a:t>3.</a:t>
            </a:r>
          </a:p>
          <a:p>
            <a:pPr defTabSz="914400"/>
            <a:r>
              <a:rPr lang="zh-CN" altLang="zh-CN" sz="1400" dirty="0">
                <a:latin typeface="+mn-lt"/>
              </a:rPr>
              <a:t>逻辑层函数名称：增加图书 createbook</a:t>
            </a:r>
          </a:p>
          <a:p>
            <a:pPr defTabSz="914400"/>
            <a:r>
              <a:rPr lang="zh-CN" altLang="zh-CN" sz="1400" dirty="0">
                <a:latin typeface="+mn-lt"/>
              </a:rPr>
              <a:t>底层函数输入参数：bookid</a:t>
            </a:r>
          </a:p>
          <a:p>
            <a:pPr defTabSz="914400"/>
            <a:r>
              <a:rPr lang="zh-CN" altLang="zh-CN" sz="1400" dirty="0">
                <a:latin typeface="+mn-lt"/>
              </a:rPr>
              <a:t>调用底层函数：bookadd(string ISBN,string name,string author,string type,string id,string borrowtime,string returntime,string history, bool onsheelf,bool isovertime;)</a:t>
            </a:r>
          </a:p>
          <a:p>
            <a:pPr defTabSz="914400"/>
            <a:r>
              <a:rPr lang="zh-CN" altLang="zh-CN" sz="1400" dirty="0">
                <a:latin typeface="+mn-lt"/>
              </a:rPr>
              <a:t>底层函数返回值：bool</a:t>
            </a:r>
          </a:p>
        </p:txBody>
      </p:sp>
    </p:spTree>
    <p:extLst>
      <p:ext uri="{BB962C8B-B14F-4D97-AF65-F5344CB8AC3E}">
        <p14:creationId xmlns:p14="http://schemas.microsoft.com/office/powerpoint/2010/main" val="5978391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1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800" dirty="0">
              <a:solidFill>
                <a:srgbClr val="4F6383"/>
              </a:solidFill>
              <a:latin typeface="方正兰亭黑_GBK"/>
              <a:ea typeface="方正兰亭黑_GBK"/>
            </a:endParaRPr>
          </a:p>
        </p:txBody>
      </p:sp>
      <p:sp>
        <p:nvSpPr>
          <p:cNvPr id="3" name="Rectangle 1">
            <a:extLst>
              <a:ext uri="{FF2B5EF4-FFF2-40B4-BE49-F238E27FC236}">
                <a16:creationId xmlns:a16="http://schemas.microsoft.com/office/drawing/2014/main" id="{E47F4150-A773-408E-A430-07014D73B0E0}"/>
              </a:ext>
            </a:extLst>
          </p:cNvPr>
          <p:cNvSpPr>
            <a:spLocks noChangeArrowheads="1"/>
          </p:cNvSpPr>
          <p:nvPr/>
        </p:nvSpPr>
        <p:spPr bwMode="auto">
          <a:xfrm>
            <a:off x="2210427" y="478869"/>
            <a:ext cx="5448724"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sz="1600" b="1" dirty="0">
                <a:latin typeface="+mn-lt"/>
              </a:rPr>
              <a:t>#####</a:t>
            </a:r>
            <a:r>
              <a:rPr lang="zh-CN" altLang="en-US" sz="1600" b="1" dirty="0">
                <a:latin typeface="+mn-lt"/>
              </a:rPr>
              <a:t>图书管理模块</a:t>
            </a:r>
            <a:endParaRPr lang="en-US" altLang="zh-CN" sz="1400" b="1" dirty="0">
              <a:latin typeface="+mn-lt"/>
            </a:endParaRPr>
          </a:p>
          <a:p>
            <a:pPr defTabSz="914400"/>
            <a:endParaRPr lang="en-US" altLang="zh-CN" sz="1400" dirty="0">
              <a:latin typeface="+mn-lt"/>
            </a:endParaRPr>
          </a:p>
          <a:p>
            <a:pPr defTabSz="914400"/>
            <a:r>
              <a:rPr lang="zh-CN" altLang="zh-CN" sz="1400" dirty="0">
                <a:latin typeface="+mn-lt"/>
              </a:rPr>
              <a:t>1.</a:t>
            </a:r>
          </a:p>
          <a:p>
            <a:pPr defTabSz="914400"/>
            <a:r>
              <a:rPr lang="zh-CN" altLang="zh-CN" sz="1400" dirty="0">
                <a:latin typeface="+mn-lt"/>
              </a:rPr>
              <a:t>逻辑层函数名称：删除图书 deletebook()</a:t>
            </a:r>
          </a:p>
          <a:p>
            <a:pPr defTabSz="914400"/>
            <a:r>
              <a:rPr lang="zh-CN" altLang="zh-CN" sz="1400" dirty="0">
                <a:latin typeface="+mn-lt"/>
              </a:rPr>
              <a:t>底层函数输入参数：bookid</a:t>
            </a:r>
          </a:p>
          <a:p>
            <a:pPr defTabSz="914400"/>
            <a:r>
              <a:rPr lang="zh-CN" altLang="zh-CN" sz="1400" dirty="0">
                <a:latin typeface="+mn-lt"/>
              </a:rPr>
              <a:t>调用底层函数：bookdelete(string id)</a:t>
            </a:r>
          </a:p>
          <a:p>
            <a:pPr defTabSz="914400"/>
            <a:r>
              <a:rPr lang="zh-CN" altLang="zh-CN" sz="1400" dirty="0">
                <a:latin typeface="+mn-lt"/>
              </a:rPr>
              <a:t>底层函数返回值：bool</a:t>
            </a:r>
          </a:p>
          <a:p>
            <a:pPr defTabSz="914400"/>
            <a:r>
              <a:rPr lang="zh-CN" altLang="zh-CN" sz="1400" dirty="0">
                <a:latin typeface="+mn-lt"/>
              </a:rPr>
              <a:t>2.</a:t>
            </a:r>
          </a:p>
          <a:p>
            <a:pPr defTabSz="914400"/>
            <a:r>
              <a:rPr lang="zh-CN" altLang="zh-CN" sz="1400" dirty="0">
                <a:latin typeface="+mn-lt"/>
              </a:rPr>
              <a:t>逻辑层函数名称：修改图书 modifybook()</a:t>
            </a:r>
          </a:p>
          <a:p>
            <a:pPr defTabSz="914400"/>
            <a:r>
              <a:rPr lang="zh-CN" altLang="zh-CN" sz="1400" dirty="0">
                <a:latin typeface="+mn-lt"/>
              </a:rPr>
              <a:t>底层函数输入参数：bookid </a:t>
            </a:r>
          </a:p>
          <a:p>
            <a:pPr defTabSz="914400"/>
            <a:r>
              <a:rPr lang="zh-CN" altLang="zh-CN" sz="1400" dirty="0">
                <a:latin typeface="+mn-lt"/>
              </a:rPr>
              <a:t>调用底层函数：bookmodify(string id)</a:t>
            </a:r>
          </a:p>
          <a:p>
            <a:pPr defTabSz="914400"/>
            <a:r>
              <a:rPr lang="zh-CN" altLang="zh-CN" sz="1400" dirty="0">
                <a:latin typeface="+mn-lt"/>
              </a:rPr>
              <a:t>底层函数返回值：bool</a:t>
            </a:r>
          </a:p>
          <a:p>
            <a:pPr defTabSz="914400"/>
            <a:r>
              <a:rPr lang="zh-CN" altLang="zh-CN" sz="1400" dirty="0">
                <a:latin typeface="+mn-lt"/>
              </a:rPr>
              <a:t>3.</a:t>
            </a:r>
          </a:p>
          <a:p>
            <a:pPr defTabSz="914400"/>
            <a:r>
              <a:rPr lang="zh-CN" altLang="zh-CN" sz="1400" dirty="0">
                <a:latin typeface="+mn-lt"/>
              </a:rPr>
              <a:t>逻辑层函数名称：增加图书 createbook</a:t>
            </a:r>
          </a:p>
          <a:p>
            <a:pPr defTabSz="914400"/>
            <a:r>
              <a:rPr lang="zh-CN" altLang="zh-CN" sz="1400" dirty="0">
                <a:latin typeface="+mn-lt"/>
              </a:rPr>
              <a:t>底层函数输入参数：bookid</a:t>
            </a:r>
          </a:p>
          <a:p>
            <a:pPr defTabSz="914400"/>
            <a:r>
              <a:rPr lang="zh-CN" altLang="zh-CN" sz="1400" dirty="0">
                <a:latin typeface="+mn-lt"/>
              </a:rPr>
              <a:t>调用底层函数：bookadd(string ISBN,string name,string author,string type,string id,string borrowtime,string returntime,string history, bool onsheelf,bool isovertime;)</a:t>
            </a:r>
          </a:p>
          <a:p>
            <a:pPr defTabSz="914400"/>
            <a:r>
              <a:rPr lang="zh-CN" altLang="zh-CN" sz="1400" dirty="0">
                <a:latin typeface="+mn-lt"/>
              </a:rPr>
              <a:t>底层函数返回值：bool</a:t>
            </a:r>
          </a:p>
        </p:txBody>
      </p:sp>
    </p:spTree>
    <p:extLst>
      <p:ext uri="{BB962C8B-B14F-4D97-AF65-F5344CB8AC3E}">
        <p14:creationId xmlns:p14="http://schemas.microsoft.com/office/powerpoint/2010/main" val="21115714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cstate="screen"/>
          <a:stretch>
            <a:fillRect/>
          </a:stretch>
        </p:blipFill>
        <p:spPr>
          <a:xfrm>
            <a:off x="0" y="4364"/>
            <a:ext cx="9144000" cy="5139136"/>
          </a:xfrm>
          <a:prstGeom prst="rect">
            <a:avLst/>
          </a:prstGeom>
        </p:spPr>
      </p:pic>
      <p:sp>
        <p:nvSpPr>
          <p:cNvPr id="54" name="矩形 53"/>
          <p:cNvSpPr/>
          <p:nvPr/>
        </p:nvSpPr>
        <p:spPr>
          <a:xfrm>
            <a:off x="2247900" y="317447"/>
            <a:ext cx="6585462" cy="4512970"/>
          </a:xfrm>
          <a:prstGeom prst="rect">
            <a:avLst/>
          </a:prstGeom>
          <a:solidFill>
            <a:schemeClr val="bg1"/>
          </a:solidFill>
          <a:ln>
            <a:noFill/>
          </a:ln>
          <a:effectLst>
            <a:outerShdw blurRad="1905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847214" y="921051"/>
            <a:ext cx="2284474" cy="1181762"/>
            <a:chOff x="944370" y="632414"/>
            <a:chExt cx="2981065" cy="1542110"/>
          </a:xfrm>
        </p:grpSpPr>
        <p:sp>
          <p:nvSpPr>
            <p:cNvPr id="24" name="矩形 23"/>
            <p:cNvSpPr/>
            <p:nvPr/>
          </p:nvSpPr>
          <p:spPr>
            <a:xfrm>
              <a:off x="1065396" y="632414"/>
              <a:ext cx="2860039" cy="1542110"/>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5" name="矩形 24"/>
            <p:cNvSpPr/>
            <p:nvPr/>
          </p:nvSpPr>
          <p:spPr>
            <a:xfrm>
              <a:off x="1194797" y="749939"/>
              <a:ext cx="2601237" cy="1307060"/>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1" name="文本框 20"/>
            <p:cNvSpPr txBox="1"/>
            <p:nvPr/>
          </p:nvSpPr>
          <p:spPr>
            <a:xfrm>
              <a:off x="944370" y="1388963"/>
              <a:ext cx="2792383" cy="642601"/>
            </a:xfrm>
            <a:prstGeom prst="rect">
              <a:avLst/>
            </a:prstGeom>
            <a:noFill/>
          </p:spPr>
          <p:txBody>
            <a:bodyPr wrap="square" rtlCol="0">
              <a:spAutoFit/>
              <a:scene3d>
                <a:camera prst="orthographicFront"/>
                <a:lightRig rig="threePt" dir="t"/>
              </a:scene3d>
              <a:sp3d contourW="12700"/>
            </a:bodyPr>
            <a:lstStyle/>
            <a:p>
              <a:pPr algn="r">
                <a:defRPr/>
              </a:pPr>
              <a:r>
                <a:rPr lang="en-US" altLang="zh-CN" sz="2600" dirty="0">
                  <a:solidFill>
                    <a:schemeClr val="bg1"/>
                  </a:solidFill>
                  <a:latin typeface="等线" panose="02010600030101010101" pitchFamily="2" charset="-122"/>
                  <a:ea typeface="等线" panose="02010600030101010101" pitchFamily="2" charset="-122"/>
                </a:rPr>
                <a:t>CONTENT</a:t>
              </a:r>
              <a:endParaRPr lang="zh-CN" altLang="en-US" sz="2600" dirty="0">
                <a:solidFill>
                  <a:schemeClr val="bg1"/>
                </a:solidFill>
                <a:latin typeface="等线" panose="02010600030101010101" pitchFamily="2" charset="-122"/>
                <a:ea typeface="等线" panose="02010600030101010101" pitchFamily="2" charset="-122"/>
              </a:endParaRPr>
            </a:p>
          </p:txBody>
        </p:sp>
        <p:sp>
          <p:nvSpPr>
            <p:cNvPr id="32" name="文本框 31"/>
            <p:cNvSpPr txBox="1"/>
            <p:nvPr/>
          </p:nvSpPr>
          <p:spPr>
            <a:xfrm>
              <a:off x="2229307" y="849517"/>
              <a:ext cx="1490820" cy="682763"/>
            </a:xfrm>
            <a:prstGeom prst="rect">
              <a:avLst/>
            </a:prstGeom>
            <a:noFill/>
          </p:spPr>
          <p:txBody>
            <a:bodyPr wrap="square" rtlCol="0">
              <a:spAutoFit/>
              <a:scene3d>
                <a:camera prst="orthographicFront"/>
                <a:lightRig rig="threePt" dir="t"/>
              </a:scene3d>
              <a:sp3d contourW="12700"/>
            </a:bodyPr>
            <a:lstStyle/>
            <a:p>
              <a:pPr algn="r">
                <a:defRPr/>
              </a:pPr>
              <a:r>
                <a:rPr lang="zh-CN" altLang="en-US" sz="2800" b="1" dirty="0">
                  <a:solidFill>
                    <a:schemeClr val="bg1"/>
                  </a:solidFill>
                  <a:latin typeface="微软雅黑" panose="020B0503020204020204" charset="-122"/>
                  <a:ea typeface="微软雅黑" panose="020B0503020204020204" charset="-122"/>
                </a:rPr>
                <a:t>目 录</a:t>
              </a:r>
            </a:p>
          </p:txBody>
        </p:sp>
        <p:cxnSp>
          <p:nvCxnSpPr>
            <p:cNvPr id="34" name="直接连接符 33"/>
            <p:cNvCxnSpPr/>
            <p:nvPr/>
          </p:nvCxnSpPr>
          <p:spPr>
            <a:xfrm rot="16200000" flipV="1">
              <a:off x="2113755" y="1100764"/>
              <a:ext cx="313392" cy="1891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195873" y="1372508"/>
            <a:ext cx="4362703" cy="554115"/>
            <a:chOff x="4029943" y="1538652"/>
            <a:chExt cx="4362703" cy="554115"/>
          </a:xfrm>
        </p:grpSpPr>
        <p:sp>
          <p:nvSpPr>
            <p:cNvPr id="3" name="文本框 2"/>
            <p:cNvSpPr txBox="1"/>
            <p:nvPr/>
          </p:nvSpPr>
          <p:spPr>
            <a:xfrm>
              <a:off x="4912278" y="1548145"/>
              <a:ext cx="2730866" cy="369332"/>
            </a:xfrm>
            <a:prstGeom prst="rect">
              <a:avLst/>
            </a:prstGeom>
            <a:noFill/>
          </p:spPr>
          <p:txBody>
            <a:bodyPr wrap="square" rtlCol="0">
              <a:spAutoFit/>
              <a:scene3d>
                <a:camera prst="orthographicFront"/>
                <a:lightRig rig="threePt" dir="t"/>
              </a:scene3d>
              <a:sp3d contourW="12700"/>
            </a:bodyPr>
            <a:lstStyle/>
            <a:p>
              <a:r>
                <a:rPr lang="zh-CN" altLang="en-US" sz="1800" b="1" dirty="0">
                  <a:solidFill>
                    <a:srgbClr val="2B3649"/>
                  </a:solidFill>
                  <a:latin typeface="+mj-ea"/>
                  <a:ea typeface="+mj-ea"/>
                </a:rPr>
                <a:t>设计分析</a:t>
              </a:r>
            </a:p>
          </p:txBody>
        </p:sp>
        <p:sp>
          <p:nvSpPr>
            <p:cNvPr id="4" name="文本框 3"/>
            <p:cNvSpPr txBox="1"/>
            <p:nvPr/>
          </p:nvSpPr>
          <p:spPr>
            <a:xfrm>
              <a:off x="4912278" y="1838723"/>
              <a:ext cx="3480368" cy="2540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rgbClr val="2B3649"/>
                  </a:solidFill>
                  <a:latin typeface="Century Gothic" panose="020B0502020202020204" pitchFamily="34" charset="0"/>
                  <a:ea typeface="+mj-ea"/>
                </a:rPr>
                <a:t>需求分析、可行性分析</a:t>
              </a:r>
              <a:endParaRPr lang="en-US" altLang="zh-CN" sz="1000" dirty="0">
                <a:solidFill>
                  <a:srgbClr val="2B3649"/>
                </a:solidFill>
                <a:latin typeface="Century Gothic" panose="020B0502020202020204" pitchFamily="34" charset="0"/>
                <a:ea typeface="+mj-ea"/>
              </a:endParaRPr>
            </a:p>
          </p:txBody>
        </p:sp>
        <p:sp>
          <p:nvSpPr>
            <p:cNvPr id="27" name="文本框 26"/>
            <p:cNvSpPr txBox="1"/>
            <p:nvPr/>
          </p:nvSpPr>
          <p:spPr>
            <a:xfrm>
              <a:off x="4029943" y="1538652"/>
              <a:ext cx="792107" cy="523220"/>
            </a:xfrm>
            <a:prstGeom prst="rect">
              <a:avLst/>
            </a:prstGeom>
            <a:noFill/>
          </p:spPr>
          <p:txBody>
            <a:bodyPr wrap="square" rtlCol="0">
              <a:spAutoFit/>
              <a:scene3d>
                <a:camera prst="orthographicFront"/>
                <a:lightRig rig="threePt" dir="t"/>
              </a:scene3d>
              <a:sp3d contourW="12700"/>
            </a:bodyPr>
            <a:lstStyle/>
            <a:p>
              <a:r>
                <a:rPr lang="en-US" altLang="zh-CN" sz="2800" dirty="0">
                  <a:solidFill>
                    <a:srgbClr val="2B3649"/>
                  </a:solidFill>
                  <a:latin typeface="+mj-ea"/>
                  <a:ea typeface="+mj-ea"/>
                </a:rPr>
                <a:t>01</a:t>
              </a:r>
              <a:endParaRPr lang="zh-CN" altLang="en-US" sz="2800" dirty="0">
                <a:solidFill>
                  <a:srgbClr val="2B3649"/>
                </a:solidFill>
                <a:latin typeface="+mj-ea"/>
                <a:ea typeface="+mj-ea"/>
              </a:endParaRPr>
            </a:p>
          </p:txBody>
        </p:sp>
        <p:cxnSp>
          <p:nvCxnSpPr>
            <p:cNvPr id="18" name="直接连接符 17"/>
            <p:cNvCxnSpPr/>
            <p:nvPr/>
          </p:nvCxnSpPr>
          <p:spPr>
            <a:xfrm>
              <a:off x="4811268" y="1579134"/>
              <a:ext cx="0" cy="465435"/>
            </a:xfrm>
            <a:prstGeom prst="line">
              <a:avLst/>
            </a:prstGeom>
            <a:ln w="254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195873" y="2222313"/>
            <a:ext cx="4362703" cy="554115"/>
            <a:chOff x="4029943" y="1538652"/>
            <a:chExt cx="4362703" cy="554115"/>
          </a:xfrm>
        </p:grpSpPr>
        <p:sp>
          <p:nvSpPr>
            <p:cNvPr id="33" name="文本框 32"/>
            <p:cNvSpPr txBox="1"/>
            <p:nvPr/>
          </p:nvSpPr>
          <p:spPr>
            <a:xfrm>
              <a:off x="4912278" y="1548145"/>
              <a:ext cx="2457450" cy="369332"/>
            </a:xfrm>
            <a:prstGeom prst="rect">
              <a:avLst/>
            </a:prstGeom>
            <a:noFill/>
          </p:spPr>
          <p:txBody>
            <a:bodyPr wrap="square" rtlCol="0">
              <a:spAutoFit/>
              <a:scene3d>
                <a:camera prst="orthographicFront"/>
                <a:lightRig rig="threePt" dir="t"/>
              </a:scene3d>
              <a:sp3d contourW="12700"/>
            </a:bodyPr>
            <a:lstStyle/>
            <a:p>
              <a:r>
                <a:rPr lang="zh-CN" altLang="en-US" sz="1800" b="1" dirty="0">
                  <a:solidFill>
                    <a:srgbClr val="2B3649"/>
                  </a:solidFill>
                  <a:latin typeface="+mj-ea"/>
                  <a:ea typeface="+mj-ea"/>
                </a:rPr>
                <a:t>结构设计</a:t>
              </a:r>
            </a:p>
          </p:txBody>
        </p:sp>
        <p:sp>
          <p:nvSpPr>
            <p:cNvPr id="35" name="文本框 34"/>
            <p:cNvSpPr txBox="1"/>
            <p:nvPr/>
          </p:nvSpPr>
          <p:spPr>
            <a:xfrm>
              <a:off x="4912278" y="1838723"/>
              <a:ext cx="3480368" cy="2540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rgbClr val="2B3649"/>
                  </a:solidFill>
                  <a:latin typeface="Century Gothic" panose="020B0502020202020204" pitchFamily="34" charset="0"/>
                  <a:ea typeface="+mj-ea"/>
                </a:rPr>
                <a:t>概念结构、逻辑结构、物理结构、界面结构</a:t>
              </a:r>
              <a:endParaRPr lang="en-US" altLang="zh-CN" sz="1000" dirty="0">
                <a:solidFill>
                  <a:srgbClr val="2B3649"/>
                </a:solidFill>
                <a:latin typeface="Century Gothic" panose="020B0502020202020204" pitchFamily="34" charset="0"/>
                <a:ea typeface="+mj-ea"/>
              </a:endParaRPr>
            </a:p>
          </p:txBody>
        </p:sp>
        <p:sp>
          <p:nvSpPr>
            <p:cNvPr id="36" name="文本框 35"/>
            <p:cNvSpPr txBox="1"/>
            <p:nvPr/>
          </p:nvSpPr>
          <p:spPr>
            <a:xfrm>
              <a:off x="4029943" y="1538652"/>
              <a:ext cx="792107" cy="523220"/>
            </a:xfrm>
            <a:prstGeom prst="rect">
              <a:avLst/>
            </a:prstGeom>
            <a:noFill/>
          </p:spPr>
          <p:txBody>
            <a:bodyPr wrap="square" rtlCol="0">
              <a:spAutoFit/>
              <a:scene3d>
                <a:camera prst="orthographicFront"/>
                <a:lightRig rig="threePt" dir="t"/>
              </a:scene3d>
              <a:sp3d contourW="12700"/>
            </a:bodyPr>
            <a:lstStyle/>
            <a:p>
              <a:r>
                <a:rPr lang="en-US" altLang="zh-CN" sz="2800" dirty="0">
                  <a:solidFill>
                    <a:srgbClr val="2B3649"/>
                  </a:solidFill>
                  <a:latin typeface="+mj-ea"/>
                  <a:ea typeface="+mj-ea"/>
                </a:rPr>
                <a:t>02</a:t>
              </a:r>
              <a:endParaRPr lang="zh-CN" altLang="en-US" sz="2800" dirty="0">
                <a:solidFill>
                  <a:srgbClr val="2B3649"/>
                </a:solidFill>
                <a:latin typeface="+mj-ea"/>
                <a:ea typeface="+mj-ea"/>
              </a:endParaRPr>
            </a:p>
          </p:txBody>
        </p:sp>
        <p:cxnSp>
          <p:nvCxnSpPr>
            <p:cNvPr id="40" name="直接连接符 39"/>
            <p:cNvCxnSpPr/>
            <p:nvPr/>
          </p:nvCxnSpPr>
          <p:spPr>
            <a:xfrm>
              <a:off x="4811268" y="1579134"/>
              <a:ext cx="0" cy="465435"/>
            </a:xfrm>
            <a:prstGeom prst="line">
              <a:avLst/>
            </a:prstGeom>
            <a:ln w="254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4195873" y="3072118"/>
            <a:ext cx="4362703" cy="554115"/>
            <a:chOff x="4029943" y="1538652"/>
            <a:chExt cx="4362703" cy="554115"/>
          </a:xfrm>
        </p:grpSpPr>
        <p:sp>
          <p:nvSpPr>
            <p:cNvPr id="42" name="文本框 41"/>
            <p:cNvSpPr txBox="1"/>
            <p:nvPr/>
          </p:nvSpPr>
          <p:spPr>
            <a:xfrm>
              <a:off x="4912277" y="1548145"/>
              <a:ext cx="2945829" cy="369332"/>
            </a:xfrm>
            <a:prstGeom prst="rect">
              <a:avLst/>
            </a:prstGeom>
            <a:noFill/>
          </p:spPr>
          <p:txBody>
            <a:bodyPr wrap="square" rtlCol="0">
              <a:spAutoFit/>
              <a:scene3d>
                <a:camera prst="orthographicFront"/>
                <a:lightRig rig="threePt" dir="t"/>
              </a:scene3d>
              <a:sp3d contourW="12700"/>
            </a:bodyPr>
            <a:lstStyle/>
            <a:p>
              <a:r>
                <a:rPr lang="zh-CN" altLang="en-US" sz="1800" b="1" dirty="0">
                  <a:solidFill>
                    <a:srgbClr val="2B3649"/>
                  </a:solidFill>
                  <a:latin typeface="+mj-ea"/>
                  <a:ea typeface="+mj-ea"/>
                </a:rPr>
                <a:t>工程控制</a:t>
              </a:r>
            </a:p>
          </p:txBody>
        </p:sp>
        <p:sp>
          <p:nvSpPr>
            <p:cNvPr id="43" name="文本框 42"/>
            <p:cNvSpPr txBox="1"/>
            <p:nvPr/>
          </p:nvSpPr>
          <p:spPr>
            <a:xfrm>
              <a:off x="4912278" y="1838723"/>
              <a:ext cx="3480368" cy="25404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00" dirty="0">
                  <a:solidFill>
                    <a:srgbClr val="2B3649"/>
                  </a:solidFill>
                  <a:latin typeface="Century Gothic" panose="020B0502020202020204" pitchFamily="34" charset="0"/>
                  <a:ea typeface="+mj-ea"/>
                </a:rPr>
                <a:t>分工、工程进度控制、工作日志</a:t>
              </a:r>
            </a:p>
          </p:txBody>
        </p:sp>
        <p:sp>
          <p:nvSpPr>
            <p:cNvPr id="44" name="文本框 43"/>
            <p:cNvSpPr txBox="1"/>
            <p:nvPr/>
          </p:nvSpPr>
          <p:spPr>
            <a:xfrm>
              <a:off x="4029943" y="1538652"/>
              <a:ext cx="792107" cy="523220"/>
            </a:xfrm>
            <a:prstGeom prst="rect">
              <a:avLst/>
            </a:prstGeom>
            <a:noFill/>
          </p:spPr>
          <p:txBody>
            <a:bodyPr wrap="square" rtlCol="0">
              <a:spAutoFit/>
              <a:scene3d>
                <a:camera prst="orthographicFront"/>
                <a:lightRig rig="threePt" dir="t"/>
              </a:scene3d>
              <a:sp3d contourW="12700"/>
            </a:bodyPr>
            <a:lstStyle/>
            <a:p>
              <a:r>
                <a:rPr lang="en-US" altLang="zh-CN" sz="2800" dirty="0">
                  <a:solidFill>
                    <a:srgbClr val="2B3649"/>
                  </a:solidFill>
                  <a:latin typeface="+mj-ea"/>
                  <a:ea typeface="+mj-ea"/>
                </a:rPr>
                <a:t>03</a:t>
              </a:r>
              <a:endParaRPr lang="zh-CN" altLang="en-US" sz="2800" dirty="0">
                <a:solidFill>
                  <a:srgbClr val="2B3649"/>
                </a:solidFill>
                <a:latin typeface="+mj-ea"/>
                <a:ea typeface="+mj-ea"/>
              </a:endParaRPr>
            </a:p>
          </p:txBody>
        </p:sp>
        <p:cxnSp>
          <p:nvCxnSpPr>
            <p:cNvPr id="45" name="直接连接符 44"/>
            <p:cNvCxnSpPr/>
            <p:nvPr/>
          </p:nvCxnSpPr>
          <p:spPr>
            <a:xfrm>
              <a:off x="4811268" y="1579134"/>
              <a:ext cx="0" cy="465435"/>
            </a:xfrm>
            <a:prstGeom prst="line">
              <a:avLst/>
            </a:prstGeom>
            <a:ln w="25400">
              <a:solidFill>
                <a:srgbClr val="3B4A6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0000">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14:bounceEnd="40000">
                                          <p:cBhvr additive="base">
                                            <p:cTn id="7" dur="1000" fill="hold"/>
                                            <p:tgtEl>
                                              <p:spTgt spid="54"/>
                                            </p:tgtEl>
                                            <p:attrNameLst>
                                              <p:attrName>ppt_x</p:attrName>
                                            </p:attrNameLst>
                                          </p:cBhvr>
                                          <p:tavLst>
                                            <p:tav tm="0">
                                              <p:val>
                                                <p:strVal val="1+#ppt_w/2"/>
                                              </p:val>
                                            </p:tav>
                                            <p:tav tm="100000">
                                              <p:val>
                                                <p:strVal val="#ppt_x"/>
                                              </p:val>
                                            </p:tav>
                                          </p:tavLst>
                                        </p:anim>
                                        <p:anim calcmode="lin" valueType="num" p14:bounceEnd="40000">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14:presetBounceEnd="40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1+#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1+#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1+#ppt_w/2"/>
                                              </p:val>
                                            </p:tav>
                                            <p:tav tm="100000">
                                              <p:val>
                                                <p:strVal val="#ppt_x"/>
                                              </p:val>
                                            </p:tav>
                                          </p:tavLst>
                                        </p:anim>
                                        <p:anim calcmode="lin" valueType="num">
                                          <p:cBhvr additive="base">
                                            <p:cTn id="2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1+#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1+#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500" fill="hold"/>
                                            <p:tgtEl>
                                              <p:spTgt spid="41"/>
                                            </p:tgtEl>
                                            <p:attrNameLst>
                                              <p:attrName>ppt_x</p:attrName>
                                            </p:attrNameLst>
                                          </p:cBhvr>
                                          <p:tavLst>
                                            <p:tav tm="0">
                                              <p:val>
                                                <p:strVal val="1+#ppt_w/2"/>
                                              </p:val>
                                            </p:tav>
                                            <p:tav tm="100000">
                                              <p:val>
                                                <p:strVal val="#ppt_x"/>
                                              </p:val>
                                            </p:tav>
                                          </p:tavLst>
                                        </p:anim>
                                        <p:anim calcmode="lin" valueType="num">
                                          <p:cBhvr additive="base">
                                            <p:cTn id="27"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33995" y="1156506"/>
            <a:ext cx="8819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en-US" altLang="zh-CN" sz="2000" dirty="0">
                <a:solidFill>
                  <a:srgbClr val="4F6383"/>
                </a:solidFill>
                <a:latin typeface="方正兰亭黑_GBK"/>
                <a:ea typeface="方正兰亭黑_GBK"/>
              </a:rPr>
              <a:t>IPO</a:t>
            </a:r>
            <a:r>
              <a:rPr lang="zh-CN" altLang="en-US" sz="2000" dirty="0">
                <a:solidFill>
                  <a:srgbClr val="4F6383"/>
                </a:solidFill>
                <a:latin typeface="方正兰亭黑_GBK"/>
                <a:ea typeface="方正兰亭黑_GBK"/>
              </a:rPr>
              <a:t>图</a:t>
            </a:r>
            <a:endParaRPr lang="zh-CN" altLang="zh-CN" sz="2800" dirty="0">
              <a:solidFill>
                <a:srgbClr val="4F6383"/>
              </a:solidFill>
              <a:latin typeface="方正兰亭黑_GBK"/>
              <a:ea typeface="方正兰亭黑_GBK"/>
            </a:endParaRPr>
          </a:p>
        </p:txBody>
      </p:sp>
      <p:sp>
        <p:nvSpPr>
          <p:cNvPr id="3" name="Rectangle 1">
            <a:extLst>
              <a:ext uri="{FF2B5EF4-FFF2-40B4-BE49-F238E27FC236}">
                <a16:creationId xmlns:a16="http://schemas.microsoft.com/office/drawing/2014/main" id="{E47F4150-A773-408E-A430-07014D73B0E0}"/>
              </a:ext>
            </a:extLst>
          </p:cNvPr>
          <p:cNvSpPr>
            <a:spLocks noChangeArrowheads="1"/>
          </p:cNvSpPr>
          <p:nvPr/>
        </p:nvSpPr>
        <p:spPr bwMode="auto">
          <a:xfrm>
            <a:off x="2126537" y="1445748"/>
            <a:ext cx="544872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zh-CN" sz="1600" b="1" dirty="0">
                <a:latin typeface="+mn-lt"/>
              </a:rPr>
              <a:t>#####</a:t>
            </a:r>
            <a:r>
              <a:rPr lang="zh-CN" altLang="en-US" sz="1600" b="1" dirty="0">
                <a:latin typeface="+mn-lt"/>
              </a:rPr>
              <a:t>图书管理模块</a:t>
            </a:r>
            <a:endParaRPr lang="en-US" altLang="zh-CN" sz="1400" b="1" dirty="0">
              <a:latin typeface="+mn-lt"/>
            </a:endParaRPr>
          </a:p>
          <a:p>
            <a:pPr defTabSz="914400"/>
            <a:endParaRPr lang="en-US" altLang="zh-CN" sz="1400" dirty="0">
              <a:latin typeface="+mn-lt"/>
            </a:endParaRPr>
          </a:p>
          <a:p>
            <a:pPr defTabSz="914400"/>
            <a:r>
              <a:rPr lang="zh-CN" altLang="zh-CN" sz="1400" dirty="0">
                <a:latin typeface="+mn-lt"/>
              </a:rPr>
              <a:t>4.</a:t>
            </a:r>
          </a:p>
          <a:p>
            <a:pPr defTabSz="914400"/>
            <a:r>
              <a:rPr lang="zh-CN" altLang="zh-CN" sz="1400" dirty="0">
                <a:latin typeface="+mn-lt"/>
              </a:rPr>
              <a:t>逻辑层函数名称：该图书是否已经存在 existbook()</a:t>
            </a:r>
          </a:p>
          <a:p>
            <a:pPr defTabSz="914400"/>
            <a:r>
              <a:rPr lang="zh-CN" altLang="zh-CN" sz="1400" dirty="0">
                <a:latin typeface="+mn-lt"/>
              </a:rPr>
              <a:t>底层函数输入参数：bookid</a:t>
            </a:r>
          </a:p>
          <a:p>
            <a:pPr defTabSz="914400"/>
            <a:r>
              <a:rPr lang="zh-CN" altLang="zh-CN" sz="1400" dirty="0">
                <a:latin typeface="+mn-lt"/>
              </a:rPr>
              <a:t>调用底层函数：booksearchid(string id)</a:t>
            </a:r>
          </a:p>
          <a:p>
            <a:pPr defTabSz="914400"/>
            <a:r>
              <a:rPr lang="zh-CN" altLang="zh-CN" sz="1400" dirty="0">
                <a:latin typeface="+mn-lt"/>
              </a:rPr>
              <a:t>底层函数返回值：返回图书对象信息字符串</a:t>
            </a:r>
          </a:p>
        </p:txBody>
      </p:sp>
    </p:spTree>
    <p:extLst>
      <p:ext uri="{BB962C8B-B14F-4D97-AF65-F5344CB8AC3E}">
        <p14:creationId xmlns:p14="http://schemas.microsoft.com/office/powerpoint/2010/main" val="30245053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909496" y="118639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物理结构</a:t>
            </a:r>
            <a:endParaRPr lang="zh-CN" altLang="zh-CN" sz="2400" dirty="0">
              <a:solidFill>
                <a:srgbClr val="4F6383"/>
              </a:solidFill>
              <a:latin typeface="方正兰亭黑_GBK"/>
              <a:ea typeface="方正兰亭黑_GBK"/>
            </a:endParaRPr>
          </a:p>
        </p:txBody>
      </p:sp>
      <p:pic>
        <p:nvPicPr>
          <p:cNvPr id="4" name="图片 3" descr="文本&#10;&#10;描述已自动生成">
            <a:extLst>
              <a:ext uri="{FF2B5EF4-FFF2-40B4-BE49-F238E27FC236}">
                <a16:creationId xmlns:a16="http://schemas.microsoft.com/office/drawing/2014/main" id="{D7F286CB-049F-45A7-93B8-6E2184C8B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119" y="1677943"/>
            <a:ext cx="4567730" cy="2348070"/>
          </a:xfrm>
          <a:prstGeom prst="rect">
            <a:avLst/>
          </a:prstGeom>
        </p:spPr>
      </p:pic>
      <p:sp>
        <p:nvSpPr>
          <p:cNvPr id="5" name="文本框 4">
            <a:extLst>
              <a:ext uri="{FF2B5EF4-FFF2-40B4-BE49-F238E27FC236}">
                <a16:creationId xmlns:a16="http://schemas.microsoft.com/office/drawing/2014/main" id="{C5744876-71F2-43BE-BE0D-66A577FA45CC}"/>
              </a:ext>
            </a:extLst>
          </p:cNvPr>
          <p:cNvSpPr txBox="1"/>
          <p:nvPr/>
        </p:nvSpPr>
        <p:spPr>
          <a:xfrm>
            <a:off x="2583809" y="4090072"/>
            <a:ext cx="1415772" cy="338554"/>
          </a:xfrm>
          <a:prstGeom prst="rect">
            <a:avLst/>
          </a:prstGeom>
          <a:noFill/>
        </p:spPr>
        <p:txBody>
          <a:bodyPr wrap="none" rtlCol="0">
            <a:spAutoFit/>
          </a:bodyPr>
          <a:lstStyle/>
          <a:p>
            <a:r>
              <a:rPr lang="zh-CN" altLang="en-US" sz="1600" b="1" dirty="0"/>
              <a:t>数据结构定义</a:t>
            </a:r>
          </a:p>
        </p:txBody>
      </p:sp>
    </p:spTree>
    <p:extLst>
      <p:ext uri="{BB962C8B-B14F-4D97-AF65-F5344CB8AC3E}">
        <p14:creationId xmlns:p14="http://schemas.microsoft.com/office/powerpoint/2010/main" val="19644119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840461" y="112893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物理结构</a:t>
            </a:r>
            <a:endParaRPr lang="zh-CN" altLang="zh-CN" sz="2400" dirty="0">
              <a:solidFill>
                <a:srgbClr val="4F6383"/>
              </a:solidFill>
              <a:latin typeface="方正兰亭黑_GBK"/>
              <a:ea typeface="方正兰亭黑_GBK"/>
            </a:endParaRPr>
          </a:p>
        </p:txBody>
      </p:sp>
      <p:sp>
        <p:nvSpPr>
          <p:cNvPr id="5" name="文本框 4">
            <a:extLst>
              <a:ext uri="{FF2B5EF4-FFF2-40B4-BE49-F238E27FC236}">
                <a16:creationId xmlns:a16="http://schemas.microsoft.com/office/drawing/2014/main" id="{C5744876-71F2-43BE-BE0D-66A577FA45CC}"/>
              </a:ext>
            </a:extLst>
          </p:cNvPr>
          <p:cNvSpPr txBox="1"/>
          <p:nvPr/>
        </p:nvSpPr>
        <p:spPr>
          <a:xfrm>
            <a:off x="3591868" y="4136549"/>
            <a:ext cx="1415772" cy="338554"/>
          </a:xfrm>
          <a:prstGeom prst="rect">
            <a:avLst/>
          </a:prstGeom>
          <a:noFill/>
        </p:spPr>
        <p:txBody>
          <a:bodyPr wrap="none" rtlCol="0">
            <a:spAutoFit/>
          </a:bodyPr>
          <a:lstStyle/>
          <a:p>
            <a:r>
              <a:rPr lang="zh-CN" altLang="en-US" sz="1600" b="1" dirty="0"/>
              <a:t>数据结构定义</a:t>
            </a:r>
          </a:p>
        </p:txBody>
      </p:sp>
      <p:pic>
        <p:nvPicPr>
          <p:cNvPr id="8" name="图片 7" descr="表格, 日程表&#10;&#10;描述已自动生成">
            <a:extLst>
              <a:ext uri="{FF2B5EF4-FFF2-40B4-BE49-F238E27FC236}">
                <a16:creationId xmlns:a16="http://schemas.microsoft.com/office/drawing/2014/main" id="{C867ED19-AE7D-4ABC-ACB6-48C98A52E811}"/>
              </a:ext>
            </a:extLst>
          </p:cNvPr>
          <p:cNvPicPr>
            <a:picLocks noChangeAspect="1"/>
          </p:cNvPicPr>
          <p:nvPr/>
        </p:nvPicPr>
        <p:blipFill rotWithShape="1">
          <a:blip r:embed="rId5">
            <a:extLst>
              <a:ext uri="{28A0092B-C50C-407E-A947-70E740481C1C}">
                <a14:useLocalDpi xmlns:a14="http://schemas.microsoft.com/office/drawing/2010/main" val="0"/>
              </a:ext>
            </a:extLst>
          </a:blip>
          <a:srcRect b="13842"/>
          <a:stretch/>
        </p:blipFill>
        <p:spPr>
          <a:xfrm>
            <a:off x="584117" y="1699608"/>
            <a:ext cx="8140545" cy="2243218"/>
          </a:xfrm>
          <a:prstGeom prst="rect">
            <a:avLst/>
          </a:prstGeom>
        </p:spPr>
      </p:pic>
    </p:spTree>
    <p:extLst>
      <p:ext uri="{BB962C8B-B14F-4D97-AF65-F5344CB8AC3E}">
        <p14:creationId xmlns:p14="http://schemas.microsoft.com/office/powerpoint/2010/main" val="19751414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909496" y="1186392"/>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索引文件设计</a:t>
            </a:r>
            <a:endParaRPr lang="zh-CN" altLang="zh-CN" sz="2400" dirty="0">
              <a:solidFill>
                <a:srgbClr val="4F6383"/>
              </a:solidFill>
              <a:latin typeface="方正兰亭黑_GBK"/>
              <a:ea typeface="方正兰亭黑_GBK"/>
            </a:endParaRPr>
          </a:p>
        </p:txBody>
      </p:sp>
      <p:pic>
        <p:nvPicPr>
          <p:cNvPr id="7" name="图片 6" descr="图片包含 表格&#10;&#10;描述已自动生成">
            <a:extLst>
              <a:ext uri="{FF2B5EF4-FFF2-40B4-BE49-F238E27FC236}">
                <a16:creationId xmlns:a16="http://schemas.microsoft.com/office/drawing/2014/main" id="{36FBA480-A72D-4550-8AF0-C175D9FE9E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119" y="1644814"/>
            <a:ext cx="9144000" cy="1224250"/>
          </a:xfrm>
          <a:prstGeom prst="rect">
            <a:avLst/>
          </a:prstGeom>
        </p:spPr>
      </p:pic>
      <p:sp>
        <p:nvSpPr>
          <p:cNvPr id="13" name="文本框 5">
            <a:extLst>
              <a:ext uri="{FF2B5EF4-FFF2-40B4-BE49-F238E27FC236}">
                <a16:creationId xmlns:a16="http://schemas.microsoft.com/office/drawing/2014/main" id="{A8EDB875-B5C0-4093-944A-F78966671CD1}"/>
              </a:ext>
            </a:extLst>
          </p:cNvPr>
          <p:cNvSpPr txBox="1">
            <a:spLocks noChangeArrowheads="1"/>
          </p:cNvSpPr>
          <p:nvPr/>
        </p:nvSpPr>
        <p:spPr bwMode="auto">
          <a:xfrm>
            <a:off x="909495" y="2895707"/>
            <a:ext cx="20864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数据文件设计</a:t>
            </a:r>
            <a:endParaRPr lang="zh-CN" altLang="zh-CN" sz="2400" dirty="0">
              <a:solidFill>
                <a:srgbClr val="4F6383"/>
              </a:solidFill>
              <a:latin typeface="方正兰亭黑_GBK"/>
              <a:ea typeface="方正兰亭黑_GBK"/>
            </a:endParaRPr>
          </a:p>
        </p:txBody>
      </p:sp>
      <p:pic>
        <p:nvPicPr>
          <p:cNvPr id="14" name="图片 13">
            <a:extLst>
              <a:ext uri="{FF2B5EF4-FFF2-40B4-BE49-F238E27FC236}">
                <a16:creationId xmlns:a16="http://schemas.microsoft.com/office/drawing/2014/main" id="{8612C173-F8E9-41BB-BEC4-26A25DB0E1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19" y="3357372"/>
            <a:ext cx="9144000" cy="779951"/>
          </a:xfrm>
          <a:prstGeom prst="rect">
            <a:avLst/>
          </a:prstGeom>
        </p:spPr>
      </p:pic>
      <p:sp>
        <p:nvSpPr>
          <p:cNvPr id="18" name="Rectangle 1">
            <a:extLst>
              <a:ext uri="{FF2B5EF4-FFF2-40B4-BE49-F238E27FC236}">
                <a16:creationId xmlns:a16="http://schemas.microsoft.com/office/drawing/2014/main" id="{3649C8F8-79D2-4FA6-8183-CC907E2EE2CD}"/>
              </a:ext>
            </a:extLst>
          </p:cNvPr>
          <p:cNvSpPr>
            <a:spLocks noChangeArrowheads="1"/>
          </p:cNvSpPr>
          <p:nvPr/>
        </p:nvSpPr>
        <p:spPr bwMode="auto">
          <a:xfrm>
            <a:off x="909495" y="4222650"/>
            <a:ext cx="7152502"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400" b="0" i="0" u="none" strike="noStrike" cap="none" normalizeH="0" baseline="0" dirty="0">
                <a:ln>
                  <a:noFill/>
                </a:ln>
                <a:solidFill>
                  <a:srgbClr val="333333"/>
                </a:solidFill>
                <a:effectLst/>
                <a:latin typeface="Arial" panose="020B0604020202020204" pitchFamily="34" charset="0"/>
                <a:ea typeface="Open Sans"/>
              </a:rPr>
              <a:t>注：日志文件：</a:t>
            </a:r>
            <a:r>
              <a:rPr kumimoji="0" lang="zh-CN" altLang="zh-CN" sz="1400" b="0" i="0" u="none" strike="noStrike" cap="none" normalizeH="0" baseline="0" dirty="0">
                <a:ln>
                  <a:noFill/>
                </a:ln>
                <a:solidFill>
                  <a:srgbClr val="333333"/>
                </a:solidFill>
                <a:effectLst/>
                <a:latin typeface="Arial" panose="020B0604020202020204" pitchFamily="34" charset="0"/>
                <a:ea typeface="Open Sans"/>
              </a:rPr>
              <a:t>程序中的每次操作会将相关信息写入日志文件，主要用于调试。具体形式为：</a:t>
            </a:r>
            <a:r>
              <a:rPr kumimoji="0" lang="zh-CN" altLang="zh-CN" sz="1600" b="1" i="0" u="none" strike="noStrike" cap="none" normalizeH="0" baseline="0" dirty="0">
                <a:ln>
                  <a:noFill/>
                </a:ln>
                <a:solidFill>
                  <a:srgbClr val="333333"/>
                </a:solidFill>
                <a:effectLst/>
                <a:latin typeface="Arial" panose="020B0604020202020204" pitchFamily="34" charset="0"/>
                <a:ea typeface="Open Sans"/>
              </a:rPr>
              <a:t>[时间] [操作] [数据]</a:t>
            </a:r>
            <a:r>
              <a:rPr kumimoji="0" lang="zh-CN" altLang="zh-CN" sz="1400" b="0" i="0" u="none" strike="noStrike" cap="none" normalizeH="0" baseline="0" dirty="0">
                <a:ln>
                  <a:noFill/>
                </a:ln>
                <a:solidFill>
                  <a:srgbClr val="333333"/>
                </a:solidFill>
                <a:effectLst/>
                <a:latin typeface="Arial" panose="020B0604020202020204" pitchFamily="34" charset="0"/>
                <a:ea typeface="Open Sans"/>
              </a:rPr>
              <a:t>。</a:t>
            </a:r>
            <a:endParaRPr kumimoji="0" lang="zh-CN" altLang="zh-CN" sz="7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2000" b="0" i="0" u="none" strike="noStrike" cap="none" normalizeH="0" baseline="0" dirty="0">
                <a:ln>
                  <a:noFill/>
                </a:ln>
                <a:solidFill>
                  <a:schemeClr val="tx1"/>
                </a:solidFill>
                <a:effectLst/>
                <a:latin typeface="Arial" panose="020B0604020202020204" pitchFamily="34" charset="0"/>
              </a:rPr>
            </a:b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27686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909496" y="1186392"/>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类设计</a:t>
            </a:r>
            <a:endParaRPr lang="zh-CN" altLang="zh-CN" sz="2400" dirty="0">
              <a:solidFill>
                <a:srgbClr val="4F6383"/>
              </a:solidFill>
              <a:latin typeface="方正兰亭黑_GBK"/>
              <a:ea typeface="方正兰亭黑_GBK"/>
            </a:endParaRPr>
          </a:p>
        </p:txBody>
      </p:sp>
      <p:sp>
        <p:nvSpPr>
          <p:cNvPr id="3" name="文本框 2">
            <a:extLst>
              <a:ext uri="{FF2B5EF4-FFF2-40B4-BE49-F238E27FC236}">
                <a16:creationId xmlns:a16="http://schemas.microsoft.com/office/drawing/2014/main" id="{7A70DF28-4F13-4FFD-836D-B8AA68DAAAF5}"/>
              </a:ext>
            </a:extLst>
          </p:cNvPr>
          <p:cNvSpPr txBox="1"/>
          <p:nvPr/>
        </p:nvSpPr>
        <p:spPr>
          <a:xfrm>
            <a:off x="1327868" y="1956021"/>
            <a:ext cx="4126727" cy="300082"/>
          </a:xfrm>
          <a:prstGeom prst="rect">
            <a:avLst/>
          </a:prstGeom>
          <a:noFill/>
        </p:spPr>
        <p:txBody>
          <a:bodyPr wrap="square" rtlCol="0">
            <a:spAutoFit/>
          </a:bodyPr>
          <a:lstStyle/>
          <a:p>
            <a:r>
              <a:rPr lang="zh-CN" altLang="en-US" dirty="0"/>
              <a:t>在项目介绍文档中</a:t>
            </a:r>
          </a:p>
        </p:txBody>
      </p:sp>
    </p:spTree>
    <p:extLst>
      <p:ext uri="{BB962C8B-B14F-4D97-AF65-F5344CB8AC3E}">
        <p14:creationId xmlns:p14="http://schemas.microsoft.com/office/powerpoint/2010/main" val="38754485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4364"/>
            <a:ext cx="9144000" cy="5139136"/>
          </a:xfrm>
          <a:prstGeom prst="rect">
            <a:avLst/>
          </a:prstGeom>
        </p:spPr>
      </p:pic>
      <p:sp>
        <p:nvSpPr>
          <p:cNvPr id="11" name="矩形 10"/>
          <p:cNvSpPr/>
          <p:nvPr/>
        </p:nvSpPr>
        <p:spPr>
          <a:xfrm>
            <a:off x="1837291" y="1448448"/>
            <a:ext cx="5469418" cy="2284102"/>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11"/>
          <p:cNvSpPr/>
          <p:nvPr/>
        </p:nvSpPr>
        <p:spPr>
          <a:xfrm>
            <a:off x="2009994" y="1619987"/>
            <a:ext cx="5124012" cy="194102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242880" y="1956707"/>
            <a:ext cx="1132041" cy="1419619"/>
          </a:xfrm>
          <a:prstGeom prst="rect">
            <a:avLst/>
          </a:prstGeom>
          <a:noFill/>
        </p:spPr>
        <p:txBody>
          <a:bodyPr wrap="none" rtlCol="0">
            <a:spAutoFit/>
          </a:bodyPr>
          <a:lstStyle/>
          <a:p>
            <a:pPr algn="ctr"/>
            <a:r>
              <a:rPr lang="en-US" altLang="zh-CN" sz="8625" dirty="0">
                <a:solidFill>
                  <a:schemeClr val="bg1"/>
                </a:solidFill>
                <a:latin typeface="Agency FB" panose="020B0503020202020204" pitchFamily="34" charset="0"/>
              </a:rPr>
              <a:t>03</a:t>
            </a:r>
            <a:endParaRPr lang="zh-CN" altLang="en-US" sz="8625" dirty="0">
              <a:solidFill>
                <a:schemeClr val="bg1"/>
              </a:solidFill>
              <a:latin typeface="Agency FB" panose="020B0503020202020204" pitchFamily="34" charset="0"/>
            </a:endParaRPr>
          </a:p>
        </p:txBody>
      </p:sp>
      <p:sp>
        <p:nvSpPr>
          <p:cNvPr id="14" name="文本框 13"/>
          <p:cNvSpPr txBox="1"/>
          <p:nvPr/>
        </p:nvSpPr>
        <p:spPr>
          <a:xfrm>
            <a:off x="3683613" y="2132431"/>
            <a:ext cx="3001458" cy="1107996"/>
          </a:xfrm>
          <a:prstGeom prst="rect">
            <a:avLst/>
          </a:prstGeom>
          <a:noFill/>
        </p:spPr>
        <p:txBody>
          <a:bodyPr wrap="square" rtlCol="0">
            <a:spAutoFit/>
            <a:scene3d>
              <a:camera prst="orthographicFront"/>
              <a:lightRig rig="threePt" dir="t"/>
            </a:scene3d>
            <a:sp3d contourW="12700"/>
          </a:bodyPr>
          <a:lstStyle/>
          <a:p>
            <a:r>
              <a:rPr lang="zh-CN" altLang="en-US" sz="3300" b="1" dirty="0">
                <a:solidFill>
                  <a:schemeClr val="bg1"/>
                </a:solidFill>
                <a:latin typeface="+mj-ea"/>
                <a:ea typeface="+mj-ea"/>
              </a:rPr>
              <a:t>工程控制</a:t>
            </a:r>
          </a:p>
          <a:p>
            <a:endParaRPr lang="zh-CN" altLang="en-US" sz="3300" b="1" dirty="0">
              <a:solidFill>
                <a:schemeClr val="bg1"/>
              </a:solidFill>
              <a:latin typeface="+mj-ea"/>
              <a:ea typeface="+mj-ea"/>
            </a:endParaRPr>
          </a:p>
        </p:txBody>
      </p:sp>
      <p:sp>
        <p:nvSpPr>
          <p:cNvPr id="15" name="文本框 14"/>
          <p:cNvSpPr txBox="1"/>
          <p:nvPr/>
        </p:nvSpPr>
        <p:spPr>
          <a:xfrm>
            <a:off x="3683612" y="2686359"/>
            <a:ext cx="3178731" cy="31636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b="1" dirty="0">
                <a:solidFill>
                  <a:schemeClr val="bg1"/>
                </a:solidFill>
                <a:latin typeface="+mj-ea"/>
                <a:ea typeface="+mj-ea"/>
              </a:rPr>
              <a:t>分工、工程进度控制、工作日志</a:t>
            </a:r>
          </a:p>
        </p:txBody>
      </p:sp>
      <p:cxnSp>
        <p:nvCxnSpPr>
          <p:cNvPr id="17" name="直接连接符 16"/>
          <p:cNvCxnSpPr/>
          <p:nvPr/>
        </p:nvCxnSpPr>
        <p:spPr>
          <a:xfrm>
            <a:off x="3414334" y="2187701"/>
            <a:ext cx="0" cy="9345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9338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8)">
                                      <p:cBhvr>
                                        <p:cTn id="12" dur="1000"/>
                                        <p:tgtEl>
                                          <p:spTgt spid="1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left)">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2" presetClass="entr" presetSubtype="1"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down)">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分工</a:t>
            </a:r>
            <a:endParaRPr lang="zh-CN" altLang="zh-CN" sz="2400" dirty="0">
              <a:solidFill>
                <a:srgbClr val="4F6383"/>
              </a:solidFill>
              <a:latin typeface="方正兰亭黑_GBK"/>
              <a:ea typeface="方正兰亭黑_GBK"/>
            </a:endParaRPr>
          </a:p>
        </p:txBody>
      </p:sp>
      <p:pic>
        <p:nvPicPr>
          <p:cNvPr id="6" name="图片 5">
            <a:extLst>
              <a:ext uri="{FF2B5EF4-FFF2-40B4-BE49-F238E27FC236}">
                <a16:creationId xmlns:a16="http://schemas.microsoft.com/office/drawing/2014/main" id="{75E37BF7-22B6-4614-826C-5B7FBCAFDA35}"/>
              </a:ext>
            </a:extLst>
          </p:cNvPr>
          <p:cNvPicPr>
            <a:picLocks noChangeAspect="1"/>
          </p:cNvPicPr>
          <p:nvPr/>
        </p:nvPicPr>
        <p:blipFill>
          <a:blip r:embed="rId4"/>
          <a:stretch>
            <a:fillRect/>
          </a:stretch>
        </p:blipFill>
        <p:spPr>
          <a:xfrm>
            <a:off x="1757238" y="845074"/>
            <a:ext cx="6959131" cy="3919837"/>
          </a:xfrm>
          <a:prstGeom prst="rect">
            <a:avLst/>
          </a:prstGeom>
        </p:spPr>
      </p:pic>
    </p:spTree>
    <p:extLst>
      <p:ext uri="{BB962C8B-B14F-4D97-AF65-F5344CB8AC3E}">
        <p14:creationId xmlns:p14="http://schemas.microsoft.com/office/powerpoint/2010/main" val="1196535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分工</a:t>
            </a:r>
            <a:endParaRPr lang="zh-CN" altLang="zh-CN" sz="2400" dirty="0">
              <a:solidFill>
                <a:srgbClr val="4F6383"/>
              </a:solidFill>
              <a:latin typeface="方正兰亭黑_GBK"/>
              <a:ea typeface="方正兰亭黑_GBK"/>
            </a:endParaRPr>
          </a:p>
        </p:txBody>
      </p:sp>
      <p:pic>
        <p:nvPicPr>
          <p:cNvPr id="3" name="图片 2">
            <a:extLst>
              <a:ext uri="{FF2B5EF4-FFF2-40B4-BE49-F238E27FC236}">
                <a16:creationId xmlns:a16="http://schemas.microsoft.com/office/drawing/2014/main" id="{42EB84FB-D3E2-4C71-ABA4-E82FA88995C9}"/>
              </a:ext>
            </a:extLst>
          </p:cNvPr>
          <p:cNvPicPr>
            <a:picLocks noChangeAspect="1"/>
          </p:cNvPicPr>
          <p:nvPr/>
        </p:nvPicPr>
        <p:blipFill rotWithShape="1">
          <a:blip r:embed="rId4"/>
          <a:srcRect t="67113"/>
          <a:stretch/>
        </p:blipFill>
        <p:spPr>
          <a:xfrm>
            <a:off x="3426997" y="1888664"/>
            <a:ext cx="1827218" cy="1691559"/>
          </a:xfrm>
          <a:prstGeom prst="rect">
            <a:avLst/>
          </a:prstGeom>
        </p:spPr>
      </p:pic>
      <p:pic>
        <p:nvPicPr>
          <p:cNvPr id="5" name="图片 4">
            <a:extLst>
              <a:ext uri="{FF2B5EF4-FFF2-40B4-BE49-F238E27FC236}">
                <a16:creationId xmlns:a16="http://schemas.microsoft.com/office/drawing/2014/main" id="{33E382B9-8F86-4A00-8D6C-C4ED2751C5A1}"/>
              </a:ext>
            </a:extLst>
          </p:cNvPr>
          <p:cNvPicPr>
            <a:picLocks noChangeAspect="1"/>
          </p:cNvPicPr>
          <p:nvPr/>
        </p:nvPicPr>
        <p:blipFill rotWithShape="1">
          <a:blip r:embed="rId4"/>
          <a:srcRect b="58725"/>
          <a:stretch/>
        </p:blipFill>
        <p:spPr>
          <a:xfrm>
            <a:off x="1599779" y="1457225"/>
            <a:ext cx="1827218" cy="2122998"/>
          </a:xfrm>
          <a:prstGeom prst="rect">
            <a:avLst/>
          </a:prstGeom>
        </p:spPr>
      </p:pic>
      <p:pic>
        <p:nvPicPr>
          <p:cNvPr id="8" name="图片 7">
            <a:extLst>
              <a:ext uri="{FF2B5EF4-FFF2-40B4-BE49-F238E27FC236}">
                <a16:creationId xmlns:a16="http://schemas.microsoft.com/office/drawing/2014/main" id="{A58C4FDA-EA92-4D47-9483-67D66A47FD19}"/>
              </a:ext>
            </a:extLst>
          </p:cNvPr>
          <p:cNvPicPr>
            <a:picLocks noChangeAspect="1"/>
          </p:cNvPicPr>
          <p:nvPr/>
        </p:nvPicPr>
        <p:blipFill rotWithShape="1">
          <a:blip r:embed="rId4"/>
          <a:srcRect t="41121" b="32444"/>
          <a:stretch/>
        </p:blipFill>
        <p:spPr>
          <a:xfrm>
            <a:off x="5254215" y="1888664"/>
            <a:ext cx="2104738" cy="1566183"/>
          </a:xfrm>
          <a:prstGeom prst="rect">
            <a:avLst/>
          </a:prstGeom>
        </p:spPr>
      </p:pic>
    </p:spTree>
    <p:extLst>
      <p:ext uri="{BB962C8B-B14F-4D97-AF65-F5344CB8AC3E}">
        <p14:creationId xmlns:p14="http://schemas.microsoft.com/office/powerpoint/2010/main" val="25281325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分工</a:t>
            </a:r>
            <a:endParaRPr lang="zh-CN" altLang="zh-CN" sz="2400" dirty="0">
              <a:solidFill>
                <a:srgbClr val="4F6383"/>
              </a:solidFill>
              <a:latin typeface="方正兰亭黑_GBK"/>
              <a:ea typeface="方正兰亭黑_GBK"/>
            </a:endParaRPr>
          </a:p>
        </p:txBody>
      </p:sp>
      <p:pic>
        <p:nvPicPr>
          <p:cNvPr id="3" name="图片 2">
            <a:extLst>
              <a:ext uri="{FF2B5EF4-FFF2-40B4-BE49-F238E27FC236}">
                <a16:creationId xmlns:a16="http://schemas.microsoft.com/office/drawing/2014/main" id="{95887CFB-C30E-4CB3-9CC9-0F01806D99A8}"/>
              </a:ext>
            </a:extLst>
          </p:cNvPr>
          <p:cNvPicPr>
            <a:picLocks noChangeAspect="1"/>
          </p:cNvPicPr>
          <p:nvPr/>
        </p:nvPicPr>
        <p:blipFill rotWithShape="1">
          <a:blip r:embed="rId4"/>
          <a:srcRect t="66010"/>
          <a:stretch/>
        </p:blipFill>
        <p:spPr>
          <a:xfrm>
            <a:off x="5283115" y="1800970"/>
            <a:ext cx="3199998" cy="1748293"/>
          </a:xfrm>
          <a:prstGeom prst="rect">
            <a:avLst/>
          </a:prstGeom>
        </p:spPr>
      </p:pic>
      <p:pic>
        <p:nvPicPr>
          <p:cNvPr id="5" name="图片 4">
            <a:extLst>
              <a:ext uri="{FF2B5EF4-FFF2-40B4-BE49-F238E27FC236}">
                <a16:creationId xmlns:a16="http://schemas.microsoft.com/office/drawing/2014/main" id="{DD918C8C-889E-4A65-A479-D35F79459E3D}"/>
              </a:ext>
            </a:extLst>
          </p:cNvPr>
          <p:cNvPicPr>
            <a:picLocks noChangeAspect="1"/>
          </p:cNvPicPr>
          <p:nvPr/>
        </p:nvPicPr>
        <p:blipFill rotWithShape="1">
          <a:blip r:embed="rId4"/>
          <a:srcRect b="36000"/>
          <a:stretch/>
        </p:blipFill>
        <p:spPr>
          <a:xfrm>
            <a:off x="1930380" y="1185642"/>
            <a:ext cx="3199998" cy="3291840"/>
          </a:xfrm>
          <a:prstGeom prst="rect">
            <a:avLst/>
          </a:prstGeom>
        </p:spPr>
      </p:pic>
    </p:spTree>
    <p:extLst>
      <p:ext uri="{BB962C8B-B14F-4D97-AF65-F5344CB8AC3E}">
        <p14:creationId xmlns:p14="http://schemas.microsoft.com/office/powerpoint/2010/main" val="2087841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甘特图</a:t>
            </a:r>
            <a:endParaRPr lang="zh-CN" altLang="zh-CN" sz="2400" dirty="0">
              <a:solidFill>
                <a:srgbClr val="4F6383"/>
              </a:solidFill>
              <a:latin typeface="方正兰亭黑_GBK"/>
              <a:ea typeface="方正兰亭黑_GBK"/>
            </a:endParaRPr>
          </a:p>
        </p:txBody>
      </p:sp>
      <p:pic>
        <p:nvPicPr>
          <p:cNvPr id="3" name="图片 2">
            <a:extLst>
              <a:ext uri="{FF2B5EF4-FFF2-40B4-BE49-F238E27FC236}">
                <a16:creationId xmlns:a16="http://schemas.microsoft.com/office/drawing/2014/main" id="{CF10256F-9703-4ACC-A609-E6084E9826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 y="1593203"/>
            <a:ext cx="9144000" cy="2179732"/>
          </a:xfrm>
          <a:prstGeom prst="rect">
            <a:avLst/>
          </a:prstGeom>
        </p:spPr>
      </p:pic>
    </p:spTree>
    <p:extLst>
      <p:ext uri="{BB962C8B-B14F-4D97-AF65-F5344CB8AC3E}">
        <p14:creationId xmlns:p14="http://schemas.microsoft.com/office/powerpoint/2010/main" val="2183729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4364"/>
            <a:ext cx="9144000" cy="5139136"/>
          </a:xfrm>
          <a:prstGeom prst="rect">
            <a:avLst/>
          </a:prstGeom>
        </p:spPr>
      </p:pic>
      <p:sp>
        <p:nvSpPr>
          <p:cNvPr id="15" name="矩形 14"/>
          <p:cNvSpPr/>
          <p:nvPr/>
        </p:nvSpPr>
        <p:spPr>
          <a:xfrm>
            <a:off x="1837291" y="1448448"/>
            <a:ext cx="5469418" cy="2284102"/>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7" name="矩形 16"/>
          <p:cNvSpPr/>
          <p:nvPr/>
        </p:nvSpPr>
        <p:spPr>
          <a:xfrm>
            <a:off x="2009994" y="1619987"/>
            <a:ext cx="5124012" cy="194102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 name="文本框 23"/>
          <p:cNvSpPr txBox="1"/>
          <p:nvPr/>
        </p:nvSpPr>
        <p:spPr>
          <a:xfrm>
            <a:off x="2168313" y="1932258"/>
            <a:ext cx="889987" cy="1419619"/>
          </a:xfrm>
          <a:prstGeom prst="rect">
            <a:avLst/>
          </a:prstGeom>
          <a:noFill/>
        </p:spPr>
        <p:txBody>
          <a:bodyPr wrap="none" rtlCol="0">
            <a:spAutoFit/>
          </a:bodyPr>
          <a:lstStyle/>
          <a:p>
            <a:pPr algn="ctr"/>
            <a:r>
              <a:rPr lang="en-US" altLang="zh-CN" sz="8625" dirty="0">
                <a:solidFill>
                  <a:schemeClr val="bg1"/>
                </a:solidFill>
                <a:latin typeface="Agency FB" panose="020B0503020202020204" pitchFamily="34" charset="0"/>
              </a:rPr>
              <a:t>01</a:t>
            </a:r>
            <a:endParaRPr lang="zh-CN" altLang="en-US" sz="8625" dirty="0">
              <a:solidFill>
                <a:schemeClr val="bg1"/>
              </a:solidFill>
              <a:latin typeface="Agency FB" panose="020B0503020202020204" pitchFamily="34" charset="0"/>
            </a:endParaRPr>
          </a:p>
        </p:txBody>
      </p:sp>
      <p:sp>
        <p:nvSpPr>
          <p:cNvPr id="25" name="文本框 24"/>
          <p:cNvSpPr txBox="1"/>
          <p:nvPr/>
        </p:nvSpPr>
        <p:spPr>
          <a:xfrm>
            <a:off x="3379181" y="2122020"/>
            <a:ext cx="4418850" cy="584775"/>
          </a:xfrm>
          <a:prstGeom prst="rect">
            <a:avLst/>
          </a:prstGeom>
          <a:noFill/>
        </p:spPr>
        <p:txBody>
          <a:bodyPr wrap="square" rtlCol="0">
            <a:spAutoFit/>
            <a:scene3d>
              <a:camera prst="orthographicFront"/>
              <a:lightRig rig="threePt" dir="t"/>
            </a:scene3d>
            <a:sp3d contourW="12700"/>
          </a:bodyPr>
          <a:lstStyle/>
          <a:p>
            <a:r>
              <a:rPr lang="zh-CN" altLang="en-US" sz="3200" b="1" dirty="0">
                <a:solidFill>
                  <a:schemeClr val="bg1"/>
                </a:solidFill>
                <a:latin typeface="+mj-ea"/>
                <a:ea typeface="+mj-ea"/>
              </a:rPr>
              <a:t>设计分析</a:t>
            </a:r>
          </a:p>
        </p:txBody>
      </p:sp>
      <p:sp>
        <p:nvSpPr>
          <p:cNvPr id="26" name="文本框 25"/>
          <p:cNvSpPr txBox="1"/>
          <p:nvPr/>
        </p:nvSpPr>
        <p:spPr>
          <a:xfrm>
            <a:off x="3391444" y="2674428"/>
            <a:ext cx="3178731" cy="316369"/>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b="1" dirty="0">
                <a:solidFill>
                  <a:schemeClr val="bg1"/>
                </a:solidFill>
                <a:latin typeface="+mj-ea"/>
                <a:ea typeface="+mj-ea"/>
              </a:rPr>
              <a:t>需求分析、可行性分析</a:t>
            </a:r>
            <a:endParaRPr lang="en-US" altLang="zh-CN" sz="1100" b="1" dirty="0">
              <a:solidFill>
                <a:schemeClr val="bg1"/>
              </a:solidFill>
              <a:latin typeface="+mj-ea"/>
              <a:ea typeface="+mj-ea"/>
            </a:endParaRPr>
          </a:p>
        </p:txBody>
      </p:sp>
      <p:cxnSp>
        <p:nvCxnSpPr>
          <p:cNvPr id="27" name="直接连接符 26"/>
          <p:cNvCxnSpPr/>
          <p:nvPr/>
        </p:nvCxnSpPr>
        <p:spPr>
          <a:xfrm>
            <a:off x="3218740" y="2163252"/>
            <a:ext cx="0" cy="9345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8)">
                                      <p:cBhvr>
                                        <p:cTn id="12" dur="1000"/>
                                        <p:tgtEl>
                                          <p:spTgt spid="17"/>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left)">
                                      <p:cBhvr>
                                        <p:cTn id="27" dur="500"/>
                                        <p:tgtEl>
                                          <p:spTgt spid="25"/>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2" presetClass="entr" presetSubtype="1" fill="hold" grpId="1"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ppt_y</p:attrName>
                                        </p:attrNameLst>
                                      </p:cBhvr>
                                      <p:tavLst>
                                        <p:tav tm="0">
                                          <p:val>
                                            <p:strVal val="#ppt_y-#ppt_h*1.125000"/>
                                          </p:val>
                                        </p:tav>
                                        <p:tav tm="100000">
                                          <p:val>
                                            <p:strVal val="#ppt_y"/>
                                          </p:val>
                                        </p:tav>
                                      </p:tavLst>
                                    </p:anim>
                                    <p:animEffect transition="in" filter="wipe(down)">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4" grpId="0"/>
      <p:bldP spid="25" grpId="0"/>
      <p:bldP spid="26" grpId="0"/>
      <p:bldP spid="2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21A3909-AB28-4759-967E-2986930C65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36598" y="705245"/>
            <a:ext cx="5736412" cy="4059666"/>
          </a:xfrm>
          <a:prstGeom prst="rect">
            <a:avLst/>
          </a:prstGeom>
        </p:spPr>
      </p:pic>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工程网络图</a:t>
            </a:r>
            <a:endParaRPr lang="zh-CN" altLang="zh-CN" sz="2400" dirty="0">
              <a:solidFill>
                <a:srgbClr val="4F6383"/>
              </a:solidFill>
              <a:latin typeface="方正兰亭黑_GBK"/>
              <a:ea typeface="方正兰亭黑_GBK"/>
            </a:endParaRPr>
          </a:p>
        </p:txBody>
      </p:sp>
      <p:sp>
        <p:nvSpPr>
          <p:cNvPr id="7" name="文本框 6">
            <a:extLst>
              <a:ext uri="{FF2B5EF4-FFF2-40B4-BE49-F238E27FC236}">
                <a16:creationId xmlns:a16="http://schemas.microsoft.com/office/drawing/2014/main" id="{6EAAA946-01FE-4B5D-8200-6D36FF3A96D2}"/>
              </a:ext>
            </a:extLst>
          </p:cNvPr>
          <p:cNvSpPr txBox="1"/>
          <p:nvPr/>
        </p:nvSpPr>
        <p:spPr>
          <a:xfrm>
            <a:off x="5931672" y="2838615"/>
            <a:ext cx="2353586" cy="369332"/>
          </a:xfrm>
          <a:prstGeom prst="rect">
            <a:avLst/>
          </a:prstGeom>
          <a:noFill/>
        </p:spPr>
        <p:txBody>
          <a:bodyPr wrap="square" rtlCol="0">
            <a:spAutoFit/>
          </a:bodyPr>
          <a:lstStyle/>
          <a:p>
            <a:r>
              <a:rPr lang="en-US" altLang="zh-CN" sz="1800" b="1" dirty="0">
                <a:solidFill>
                  <a:srgbClr val="00B050"/>
                </a:solidFill>
              </a:rPr>
              <a:t>UI</a:t>
            </a:r>
            <a:r>
              <a:rPr lang="zh-CN" altLang="en-US" sz="1800" b="1" dirty="0">
                <a:solidFill>
                  <a:srgbClr val="00B050"/>
                </a:solidFill>
              </a:rPr>
              <a:t>界面设计（用户层）</a:t>
            </a:r>
          </a:p>
        </p:txBody>
      </p:sp>
    </p:spTree>
    <p:extLst>
      <p:ext uri="{BB962C8B-B14F-4D97-AF65-F5344CB8AC3E}">
        <p14:creationId xmlns:p14="http://schemas.microsoft.com/office/powerpoint/2010/main" val="28813420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B222FA7-E497-46E6-B31F-2028350C43E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05" t="3091" r="5774" b="4154"/>
          <a:stretch/>
        </p:blipFill>
        <p:spPr>
          <a:xfrm>
            <a:off x="1815223" y="662930"/>
            <a:ext cx="5852159" cy="4101981"/>
          </a:xfrm>
          <a:prstGeom prst="rect">
            <a:avLst/>
          </a:prstGeom>
        </p:spPr>
      </p:pic>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工程网络图</a:t>
            </a:r>
            <a:endParaRPr lang="zh-CN" altLang="zh-CN" sz="2400" dirty="0">
              <a:solidFill>
                <a:srgbClr val="4F6383"/>
              </a:solidFill>
              <a:latin typeface="方正兰亭黑_GBK"/>
              <a:ea typeface="方正兰亭黑_GBK"/>
            </a:endParaRPr>
          </a:p>
        </p:txBody>
      </p:sp>
      <p:sp>
        <p:nvSpPr>
          <p:cNvPr id="7" name="文本框 6">
            <a:extLst>
              <a:ext uri="{FF2B5EF4-FFF2-40B4-BE49-F238E27FC236}">
                <a16:creationId xmlns:a16="http://schemas.microsoft.com/office/drawing/2014/main" id="{6EAAA946-01FE-4B5D-8200-6D36FF3A96D2}"/>
              </a:ext>
            </a:extLst>
          </p:cNvPr>
          <p:cNvSpPr txBox="1"/>
          <p:nvPr/>
        </p:nvSpPr>
        <p:spPr>
          <a:xfrm>
            <a:off x="7394712" y="3689404"/>
            <a:ext cx="2353586" cy="369332"/>
          </a:xfrm>
          <a:prstGeom prst="rect">
            <a:avLst/>
          </a:prstGeom>
          <a:noFill/>
        </p:spPr>
        <p:txBody>
          <a:bodyPr wrap="square" rtlCol="0">
            <a:spAutoFit/>
          </a:bodyPr>
          <a:lstStyle/>
          <a:p>
            <a:r>
              <a:rPr lang="zh-CN" altLang="en-US" sz="1800" b="1" dirty="0">
                <a:solidFill>
                  <a:srgbClr val="00B050"/>
                </a:solidFill>
              </a:rPr>
              <a:t>逻辑层</a:t>
            </a:r>
          </a:p>
        </p:txBody>
      </p:sp>
    </p:spTree>
    <p:extLst>
      <p:ext uri="{BB962C8B-B14F-4D97-AF65-F5344CB8AC3E}">
        <p14:creationId xmlns:p14="http://schemas.microsoft.com/office/powerpoint/2010/main" val="4713777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示&#10;&#10;描述已自动生成">
            <a:extLst>
              <a:ext uri="{FF2B5EF4-FFF2-40B4-BE49-F238E27FC236}">
                <a16:creationId xmlns:a16="http://schemas.microsoft.com/office/drawing/2014/main" id="{C6996458-60F8-4E17-B976-FC39DABED0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82" t="3313" r="5481" b="32223"/>
          <a:stretch/>
        </p:blipFill>
        <p:spPr>
          <a:xfrm>
            <a:off x="2432854" y="383229"/>
            <a:ext cx="4707417" cy="4381682"/>
          </a:xfrm>
          <a:prstGeom prst="rect">
            <a:avLst/>
          </a:prstGeom>
        </p:spPr>
      </p:pic>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工程网络图</a:t>
            </a:r>
            <a:endParaRPr lang="zh-CN" altLang="zh-CN" sz="2400" dirty="0">
              <a:solidFill>
                <a:srgbClr val="4F6383"/>
              </a:solidFill>
              <a:latin typeface="方正兰亭黑_GBK"/>
              <a:ea typeface="方正兰亭黑_GBK"/>
            </a:endParaRPr>
          </a:p>
        </p:txBody>
      </p:sp>
      <p:sp>
        <p:nvSpPr>
          <p:cNvPr id="7" name="文本框 6">
            <a:extLst>
              <a:ext uri="{FF2B5EF4-FFF2-40B4-BE49-F238E27FC236}">
                <a16:creationId xmlns:a16="http://schemas.microsoft.com/office/drawing/2014/main" id="{6EAAA946-01FE-4B5D-8200-6D36FF3A96D2}"/>
              </a:ext>
            </a:extLst>
          </p:cNvPr>
          <p:cNvSpPr txBox="1"/>
          <p:nvPr/>
        </p:nvSpPr>
        <p:spPr>
          <a:xfrm>
            <a:off x="7450371" y="2747176"/>
            <a:ext cx="2353586" cy="369332"/>
          </a:xfrm>
          <a:prstGeom prst="rect">
            <a:avLst/>
          </a:prstGeom>
          <a:noFill/>
        </p:spPr>
        <p:txBody>
          <a:bodyPr wrap="square" rtlCol="0">
            <a:spAutoFit/>
          </a:bodyPr>
          <a:lstStyle/>
          <a:p>
            <a:r>
              <a:rPr lang="zh-CN" altLang="en-US" sz="1800" b="1" dirty="0">
                <a:solidFill>
                  <a:srgbClr val="00B050"/>
                </a:solidFill>
              </a:rPr>
              <a:t>底层</a:t>
            </a:r>
          </a:p>
        </p:txBody>
      </p:sp>
    </p:spTree>
    <p:extLst>
      <p:ext uri="{BB962C8B-B14F-4D97-AF65-F5344CB8AC3E}">
        <p14:creationId xmlns:p14="http://schemas.microsoft.com/office/powerpoint/2010/main" val="1588090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当前进度</a:t>
            </a:r>
            <a:endParaRPr lang="zh-CN" altLang="zh-CN" sz="2400" dirty="0">
              <a:solidFill>
                <a:srgbClr val="4F6383"/>
              </a:solidFill>
              <a:latin typeface="方正兰亭黑_GBK"/>
              <a:ea typeface="方正兰亭黑_GBK"/>
            </a:endParaRPr>
          </a:p>
        </p:txBody>
      </p:sp>
      <p:grpSp>
        <p:nvGrpSpPr>
          <p:cNvPr id="6" name="组合 5">
            <a:extLst>
              <a:ext uri="{FF2B5EF4-FFF2-40B4-BE49-F238E27FC236}">
                <a16:creationId xmlns:a16="http://schemas.microsoft.com/office/drawing/2014/main" id="{6F0B2155-C08A-4B18-92A2-FF00C160AA49}"/>
              </a:ext>
            </a:extLst>
          </p:cNvPr>
          <p:cNvGrpSpPr/>
          <p:nvPr/>
        </p:nvGrpSpPr>
        <p:grpSpPr>
          <a:xfrm>
            <a:off x="496653" y="1672574"/>
            <a:ext cx="8297490" cy="2208840"/>
            <a:chOff x="862026" y="3538078"/>
            <a:chExt cx="7105303" cy="1535065"/>
          </a:xfrm>
        </p:grpSpPr>
        <p:grpSp>
          <p:nvGrpSpPr>
            <p:cNvPr id="7" name="组合 6">
              <a:extLst>
                <a:ext uri="{FF2B5EF4-FFF2-40B4-BE49-F238E27FC236}">
                  <a16:creationId xmlns:a16="http://schemas.microsoft.com/office/drawing/2014/main" id="{71547703-5BD5-462A-9EDF-20A9B0E4759E}"/>
                </a:ext>
              </a:extLst>
            </p:cNvPr>
            <p:cNvGrpSpPr/>
            <p:nvPr/>
          </p:nvGrpSpPr>
          <p:grpSpPr>
            <a:xfrm>
              <a:off x="862026" y="3538078"/>
              <a:ext cx="7105303" cy="1521996"/>
              <a:chOff x="3820559" y="2272420"/>
              <a:chExt cx="4606155" cy="2474030"/>
            </a:xfrm>
          </p:grpSpPr>
          <p:sp>
            <p:nvSpPr>
              <p:cNvPr id="9" name="矩形 8">
                <a:extLst>
                  <a:ext uri="{FF2B5EF4-FFF2-40B4-BE49-F238E27FC236}">
                    <a16:creationId xmlns:a16="http://schemas.microsoft.com/office/drawing/2014/main" id="{26E5102C-896E-4004-95DE-EFC016646B43}"/>
                  </a:ext>
                </a:extLst>
              </p:cNvPr>
              <p:cNvSpPr/>
              <p:nvPr/>
            </p:nvSpPr>
            <p:spPr>
              <a:xfrm>
                <a:off x="3820559" y="2272420"/>
                <a:ext cx="4606155" cy="247403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CD258F76-DB65-493E-AF2A-B7E7B7919C92}"/>
                  </a:ext>
                </a:extLst>
              </p:cNvPr>
              <p:cNvCxnSpPr/>
              <p:nvPr/>
            </p:nvCxnSpPr>
            <p:spPr>
              <a:xfrm>
                <a:off x="3820559" y="4746450"/>
                <a:ext cx="371191"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8A03A1-E7AA-4546-90BA-3B450C927310}"/>
                  </a:ext>
                </a:extLst>
              </p:cNvPr>
              <p:cNvCxnSpPr>
                <a:cxnSpLocks/>
              </p:cNvCxnSpPr>
              <p:nvPr/>
            </p:nvCxnSpPr>
            <p:spPr>
              <a:xfrm flipV="1">
                <a:off x="3823981" y="4431093"/>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0DC9785-09D8-454A-A0F1-C60AB15997B3}"/>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E9FE64C-4CA2-43D5-9C15-0CF8CE1316EA}"/>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B74DF14-F38F-4BF5-8044-83B6C1544A8A}"/>
                </a:ext>
              </a:extLst>
            </p:cNvPr>
            <p:cNvSpPr txBox="1"/>
            <p:nvPr/>
          </p:nvSpPr>
          <p:spPr>
            <a:xfrm>
              <a:off x="1013743" y="3597277"/>
              <a:ext cx="6842049" cy="147586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zh-CN" sz="2400" b="1" dirty="0"/>
                <a:t>UI</a:t>
              </a:r>
              <a:r>
                <a:rPr lang="zh-CN" altLang="en-US" sz="2400" b="1" dirty="0"/>
                <a:t>界面：</a:t>
              </a:r>
              <a:r>
                <a:rPr lang="zh-CN" altLang="zh-CN" sz="2400" b="1" dirty="0"/>
                <a:t>寇金娣、毛鸿麟</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800" dirty="0"/>
                <a:t>下载Qt5.9.0，并配置Visual Studio，两人都要完成。我们已经安装了QT5.9.0并在Visual Studio配置好了。</a:t>
              </a: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1800" dirty="0"/>
                <a:t>由于我们几乎没有Qt的基础，并且需要逻辑层和底层设计之后基本上才能设计图形界面，所以我们需要学习Qt相关的知识，为之后的图形界面开发打下了基础。两人都要完成。我们学习了QT图形界面的相关知识，比如按钮、分页等，并开始尝试制作了简单的事例程序。</a:t>
              </a:r>
            </a:p>
          </p:txBody>
        </p:sp>
      </p:grpSp>
    </p:spTree>
    <p:extLst>
      <p:ext uri="{BB962C8B-B14F-4D97-AF65-F5344CB8AC3E}">
        <p14:creationId xmlns:p14="http://schemas.microsoft.com/office/powerpoint/2010/main" val="8995608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99560" y="99556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400" dirty="0">
                <a:solidFill>
                  <a:srgbClr val="4F6383"/>
                </a:solidFill>
                <a:latin typeface="方正兰亭黑_GBK"/>
                <a:ea typeface="方正兰亭黑_GBK"/>
              </a:rPr>
              <a:t>当前进度</a:t>
            </a:r>
            <a:endParaRPr lang="zh-CN" altLang="zh-CN" sz="2400" dirty="0">
              <a:solidFill>
                <a:srgbClr val="4F6383"/>
              </a:solidFill>
              <a:latin typeface="方正兰亭黑_GBK"/>
              <a:ea typeface="方正兰亭黑_GBK"/>
            </a:endParaRPr>
          </a:p>
        </p:txBody>
      </p:sp>
      <p:grpSp>
        <p:nvGrpSpPr>
          <p:cNvPr id="6" name="组合 5">
            <a:extLst>
              <a:ext uri="{FF2B5EF4-FFF2-40B4-BE49-F238E27FC236}">
                <a16:creationId xmlns:a16="http://schemas.microsoft.com/office/drawing/2014/main" id="{6F0B2155-C08A-4B18-92A2-FF00C160AA49}"/>
              </a:ext>
            </a:extLst>
          </p:cNvPr>
          <p:cNvGrpSpPr/>
          <p:nvPr/>
        </p:nvGrpSpPr>
        <p:grpSpPr>
          <a:xfrm>
            <a:off x="508883" y="1359673"/>
            <a:ext cx="8285259" cy="3888188"/>
            <a:chOff x="862026" y="3538078"/>
            <a:chExt cx="7105303" cy="1920075"/>
          </a:xfrm>
        </p:grpSpPr>
        <p:grpSp>
          <p:nvGrpSpPr>
            <p:cNvPr id="7" name="组合 6">
              <a:extLst>
                <a:ext uri="{FF2B5EF4-FFF2-40B4-BE49-F238E27FC236}">
                  <a16:creationId xmlns:a16="http://schemas.microsoft.com/office/drawing/2014/main" id="{71547703-5BD5-462A-9EDF-20A9B0E4759E}"/>
                </a:ext>
              </a:extLst>
            </p:cNvPr>
            <p:cNvGrpSpPr/>
            <p:nvPr/>
          </p:nvGrpSpPr>
          <p:grpSpPr>
            <a:xfrm>
              <a:off x="862026" y="3538078"/>
              <a:ext cx="7105303" cy="1521996"/>
              <a:chOff x="3820559" y="2272420"/>
              <a:chExt cx="4606155" cy="2474030"/>
            </a:xfrm>
          </p:grpSpPr>
          <p:sp>
            <p:nvSpPr>
              <p:cNvPr id="9" name="矩形 8">
                <a:extLst>
                  <a:ext uri="{FF2B5EF4-FFF2-40B4-BE49-F238E27FC236}">
                    <a16:creationId xmlns:a16="http://schemas.microsoft.com/office/drawing/2014/main" id="{26E5102C-896E-4004-95DE-EFC016646B43}"/>
                  </a:ext>
                </a:extLst>
              </p:cNvPr>
              <p:cNvSpPr/>
              <p:nvPr/>
            </p:nvSpPr>
            <p:spPr>
              <a:xfrm>
                <a:off x="3820559" y="2272420"/>
                <a:ext cx="4606155" cy="247403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CD258F76-DB65-493E-AF2A-B7E7B7919C92}"/>
                  </a:ext>
                </a:extLst>
              </p:cNvPr>
              <p:cNvCxnSpPr/>
              <p:nvPr/>
            </p:nvCxnSpPr>
            <p:spPr>
              <a:xfrm>
                <a:off x="3820559" y="4746450"/>
                <a:ext cx="371191"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8A03A1-E7AA-4546-90BA-3B450C927310}"/>
                  </a:ext>
                </a:extLst>
              </p:cNvPr>
              <p:cNvCxnSpPr>
                <a:cxnSpLocks/>
              </p:cNvCxnSpPr>
              <p:nvPr/>
            </p:nvCxnSpPr>
            <p:spPr>
              <a:xfrm flipV="1">
                <a:off x="3823981" y="4431093"/>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0DC9785-09D8-454A-A0F1-C60AB15997B3}"/>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E9FE64C-4CA2-43D5-9C15-0CF8CE1316EA}"/>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B74DF14-F38F-4BF5-8044-83B6C1544A8A}"/>
                </a:ext>
              </a:extLst>
            </p:cNvPr>
            <p:cNvSpPr txBox="1"/>
            <p:nvPr/>
          </p:nvSpPr>
          <p:spPr>
            <a:xfrm>
              <a:off x="1013743" y="3597277"/>
              <a:ext cx="6842049" cy="186087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t>逻辑层：胡新月、付可意、孙久杰</a:t>
              </a: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1800" dirty="0"/>
                <a:t>我们一起商讨了逻辑层的实现流程，完善了对应模块的流程图。然后划分了每个人负责的逻辑层模块，由付可意和胡新月分别负责管理员系统中的用户管理和图书管理功能，二人一起协商还书功能以及管理员系统对应的管理员登录界面。孙久杰负责借阅系统中的借书相关功能，以及借阅系统对应的用户登录界面。最后由三人共同协商顶层菜单实现。</a:t>
              </a: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1800" dirty="0"/>
                <a:t>在划分完各自的任务之后，我们一起根据底层实现的计划和进度作出了逻辑层的工程网络图，根据底层的接口文档作出了相关的类设计说明。然后根据工程网络图的安排开始着手一些功能的实现，等待底层功能完成，准备着手测试。</a:t>
              </a:r>
              <a:endParaRPr lang="zh-CN" altLang="zh-CN" sz="1400" dirty="0"/>
            </a:p>
          </p:txBody>
        </p:sp>
      </p:grpSp>
    </p:spTree>
    <p:extLst>
      <p:ext uri="{BB962C8B-B14F-4D97-AF65-F5344CB8AC3E}">
        <p14:creationId xmlns:p14="http://schemas.microsoft.com/office/powerpoint/2010/main" val="27086276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BE1A593-1079-4B50-AEBD-202C509430A8}"/>
              </a:ext>
            </a:extLst>
          </p:cNvPr>
          <p:cNvPicPr>
            <a:picLocks noChangeAspect="1"/>
          </p:cNvPicPr>
          <p:nvPr/>
        </p:nvPicPr>
        <p:blipFill rotWithShape="1">
          <a:blip r:embed="rId4"/>
          <a:srcRect l="471" r="5719"/>
          <a:stretch/>
        </p:blipFill>
        <p:spPr>
          <a:xfrm>
            <a:off x="1199670" y="859883"/>
            <a:ext cx="6353092" cy="3981450"/>
          </a:xfrm>
          <a:prstGeom prst="rect">
            <a:avLst/>
          </a:prstGeom>
        </p:spPr>
      </p:pic>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grpSp>
        <p:nvGrpSpPr>
          <p:cNvPr id="6" name="组合 5">
            <a:extLst>
              <a:ext uri="{FF2B5EF4-FFF2-40B4-BE49-F238E27FC236}">
                <a16:creationId xmlns:a16="http://schemas.microsoft.com/office/drawing/2014/main" id="{6F0B2155-C08A-4B18-92A2-FF00C160AA49}"/>
              </a:ext>
            </a:extLst>
          </p:cNvPr>
          <p:cNvGrpSpPr/>
          <p:nvPr/>
        </p:nvGrpSpPr>
        <p:grpSpPr>
          <a:xfrm>
            <a:off x="4572000" y="598891"/>
            <a:ext cx="3633747" cy="521984"/>
            <a:chOff x="862026" y="3538078"/>
            <a:chExt cx="7105303" cy="1521996"/>
          </a:xfrm>
        </p:grpSpPr>
        <p:grpSp>
          <p:nvGrpSpPr>
            <p:cNvPr id="7" name="组合 6">
              <a:extLst>
                <a:ext uri="{FF2B5EF4-FFF2-40B4-BE49-F238E27FC236}">
                  <a16:creationId xmlns:a16="http://schemas.microsoft.com/office/drawing/2014/main" id="{71547703-5BD5-462A-9EDF-20A9B0E4759E}"/>
                </a:ext>
              </a:extLst>
            </p:cNvPr>
            <p:cNvGrpSpPr/>
            <p:nvPr/>
          </p:nvGrpSpPr>
          <p:grpSpPr>
            <a:xfrm>
              <a:off x="862026" y="3538078"/>
              <a:ext cx="7105303" cy="1521996"/>
              <a:chOff x="3820559" y="2272420"/>
              <a:chExt cx="4606155" cy="2474030"/>
            </a:xfrm>
          </p:grpSpPr>
          <p:sp>
            <p:nvSpPr>
              <p:cNvPr id="9" name="矩形 8">
                <a:extLst>
                  <a:ext uri="{FF2B5EF4-FFF2-40B4-BE49-F238E27FC236}">
                    <a16:creationId xmlns:a16="http://schemas.microsoft.com/office/drawing/2014/main" id="{26E5102C-896E-4004-95DE-EFC016646B43}"/>
                  </a:ext>
                </a:extLst>
              </p:cNvPr>
              <p:cNvSpPr/>
              <p:nvPr/>
            </p:nvSpPr>
            <p:spPr>
              <a:xfrm>
                <a:off x="3820559" y="2272420"/>
                <a:ext cx="4606155" cy="247403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CD258F76-DB65-493E-AF2A-B7E7B7919C92}"/>
                  </a:ext>
                </a:extLst>
              </p:cNvPr>
              <p:cNvCxnSpPr/>
              <p:nvPr/>
            </p:nvCxnSpPr>
            <p:spPr>
              <a:xfrm>
                <a:off x="3820559" y="4746450"/>
                <a:ext cx="371191"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8A03A1-E7AA-4546-90BA-3B450C927310}"/>
                  </a:ext>
                </a:extLst>
              </p:cNvPr>
              <p:cNvCxnSpPr>
                <a:cxnSpLocks/>
              </p:cNvCxnSpPr>
              <p:nvPr/>
            </p:nvCxnSpPr>
            <p:spPr>
              <a:xfrm flipV="1">
                <a:off x="3823981" y="4431093"/>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0DC9785-09D8-454A-A0F1-C60AB15997B3}"/>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E9FE64C-4CA2-43D5-9C15-0CF8CE1316EA}"/>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B74DF14-F38F-4BF5-8044-83B6C1544A8A}"/>
                </a:ext>
              </a:extLst>
            </p:cNvPr>
            <p:cNvSpPr txBox="1"/>
            <p:nvPr/>
          </p:nvSpPr>
          <p:spPr>
            <a:xfrm>
              <a:off x="1013743" y="3597276"/>
              <a:ext cx="6842049" cy="5535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t>底层：刘云卿、全子修</a:t>
              </a:r>
              <a:endParaRPr lang="en-US" altLang="zh-CN" sz="2400" b="1" dirty="0"/>
            </a:p>
          </p:txBody>
        </p:sp>
      </p:grpSp>
    </p:spTree>
    <p:extLst>
      <p:ext uri="{BB962C8B-B14F-4D97-AF65-F5344CB8AC3E}">
        <p14:creationId xmlns:p14="http://schemas.microsoft.com/office/powerpoint/2010/main" val="19336061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2F0A52-214B-489B-A900-CE3642C85653}"/>
              </a:ext>
            </a:extLst>
          </p:cNvPr>
          <p:cNvPicPr>
            <a:picLocks noChangeAspect="1"/>
          </p:cNvPicPr>
          <p:nvPr/>
        </p:nvPicPr>
        <p:blipFill>
          <a:blip r:embed="rId4"/>
          <a:stretch>
            <a:fillRect/>
          </a:stretch>
        </p:blipFill>
        <p:spPr>
          <a:xfrm>
            <a:off x="2143045" y="955929"/>
            <a:ext cx="3118549" cy="4187571"/>
          </a:xfrm>
          <a:prstGeom prst="rect">
            <a:avLst/>
          </a:prstGeom>
        </p:spPr>
      </p:pic>
      <p:sp>
        <p:nvSpPr>
          <p:cNvPr id="20" name="PA_文本框 1"/>
          <p:cNvSpPr txBox="1"/>
          <p:nvPr>
            <p:custDataLst>
              <p:tags r:id="rId1"/>
            </p:custDataLst>
          </p:nvPr>
        </p:nvSpPr>
        <p:spPr>
          <a:xfrm>
            <a:off x="584117" y="542189"/>
            <a:ext cx="1231106"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工程控制</a:t>
            </a:r>
          </a:p>
        </p:txBody>
      </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grpSp>
        <p:nvGrpSpPr>
          <p:cNvPr id="6" name="组合 5">
            <a:extLst>
              <a:ext uri="{FF2B5EF4-FFF2-40B4-BE49-F238E27FC236}">
                <a16:creationId xmlns:a16="http://schemas.microsoft.com/office/drawing/2014/main" id="{6F0B2155-C08A-4B18-92A2-FF00C160AA49}"/>
              </a:ext>
            </a:extLst>
          </p:cNvPr>
          <p:cNvGrpSpPr/>
          <p:nvPr/>
        </p:nvGrpSpPr>
        <p:grpSpPr>
          <a:xfrm>
            <a:off x="4572000" y="1211141"/>
            <a:ext cx="3633747" cy="521984"/>
            <a:chOff x="862026" y="3538078"/>
            <a:chExt cx="7105303" cy="1521996"/>
          </a:xfrm>
        </p:grpSpPr>
        <p:grpSp>
          <p:nvGrpSpPr>
            <p:cNvPr id="7" name="组合 6">
              <a:extLst>
                <a:ext uri="{FF2B5EF4-FFF2-40B4-BE49-F238E27FC236}">
                  <a16:creationId xmlns:a16="http://schemas.microsoft.com/office/drawing/2014/main" id="{71547703-5BD5-462A-9EDF-20A9B0E4759E}"/>
                </a:ext>
              </a:extLst>
            </p:cNvPr>
            <p:cNvGrpSpPr/>
            <p:nvPr/>
          </p:nvGrpSpPr>
          <p:grpSpPr>
            <a:xfrm>
              <a:off x="862026" y="3538078"/>
              <a:ext cx="7105303" cy="1521996"/>
              <a:chOff x="3820559" y="2272420"/>
              <a:chExt cx="4606155" cy="2474030"/>
            </a:xfrm>
          </p:grpSpPr>
          <p:sp>
            <p:nvSpPr>
              <p:cNvPr id="9" name="矩形 8">
                <a:extLst>
                  <a:ext uri="{FF2B5EF4-FFF2-40B4-BE49-F238E27FC236}">
                    <a16:creationId xmlns:a16="http://schemas.microsoft.com/office/drawing/2014/main" id="{26E5102C-896E-4004-95DE-EFC016646B43}"/>
                  </a:ext>
                </a:extLst>
              </p:cNvPr>
              <p:cNvSpPr/>
              <p:nvPr/>
            </p:nvSpPr>
            <p:spPr>
              <a:xfrm>
                <a:off x="3820559" y="2272420"/>
                <a:ext cx="4606155" cy="247403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CD258F76-DB65-493E-AF2A-B7E7B7919C92}"/>
                  </a:ext>
                </a:extLst>
              </p:cNvPr>
              <p:cNvCxnSpPr/>
              <p:nvPr/>
            </p:nvCxnSpPr>
            <p:spPr>
              <a:xfrm>
                <a:off x="3820559" y="4746450"/>
                <a:ext cx="371191"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C8A03A1-E7AA-4546-90BA-3B450C927310}"/>
                  </a:ext>
                </a:extLst>
              </p:cNvPr>
              <p:cNvCxnSpPr>
                <a:cxnSpLocks/>
              </p:cNvCxnSpPr>
              <p:nvPr/>
            </p:nvCxnSpPr>
            <p:spPr>
              <a:xfrm flipV="1">
                <a:off x="3823981" y="4431093"/>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0DC9785-09D8-454A-A0F1-C60AB15997B3}"/>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E9FE64C-4CA2-43D5-9C15-0CF8CE1316EA}"/>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8" name="文本框 7">
              <a:extLst>
                <a:ext uri="{FF2B5EF4-FFF2-40B4-BE49-F238E27FC236}">
                  <a16:creationId xmlns:a16="http://schemas.microsoft.com/office/drawing/2014/main" id="{1B74DF14-F38F-4BF5-8044-83B6C1544A8A}"/>
                </a:ext>
              </a:extLst>
            </p:cNvPr>
            <p:cNvSpPr txBox="1"/>
            <p:nvPr/>
          </p:nvSpPr>
          <p:spPr>
            <a:xfrm>
              <a:off x="1013743" y="3597276"/>
              <a:ext cx="6842049" cy="5535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t>底层：刘云卿、全子修</a:t>
              </a:r>
              <a:endParaRPr lang="en-US" altLang="zh-CN" sz="2400" b="1" dirty="0"/>
            </a:p>
          </p:txBody>
        </p:sp>
      </p:grpSp>
    </p:spTree>
    <p:extLst>
      <p:ext uri="{BB962C8B-B14F-4D97-AF65-F5344CB8AC3E}">
        <p14:creationId xmlns:p14="http://schemas.microsoft.com/office/powerpoint/2010/main" val="227248721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584117" y="542189"/>
            <a:ext cx="2564805" cy="532835"/>
            <a:chOff x="349800" y="270568"/>
            <a:chExt cx="1977064" cy="532835"/>
          </a:xfrm>
        </p:grpSpPr>
        <p:sp>
          <p:nvSpPr>
            <p:cNvPr id="20" name="PA_文本框 1"/>
            <p:cNvSpPr txBox="1"/>
            <p:nvPr>
              <p:custDataLst>
                <p:tags r:id="rId1"/>
              </p:custDataLst>
            </p:nvPr>
          </p:nvSpPr>
          <p:spPr>
            <a:xfrm>
              <a:off x="349800" y="270568"/>
              <a:ext cx="1977064" cy="366895"/>
            </a:xfrm>
            <a:prstGeom prst="rect">
              <a:avLst/>
            </a:prstGeom>
            <a:noFill/>
          </p:spPr>
          <p:txBody>
            <a:bodyPr wrap="none" lIns="0" tIns="0" rIns="0" rtlCol="0">
              <a:spAutoFit/>
            </a:bodyPr>
            <a:lstStyle/>
            <a:p>
              <a:pPr>
                <a:lnSpc>
                  <a:spcPts val="2700"/>
                </a:lnSpc>
              </a:pPr>
              <a:r>
                <a:rPr lang="zh-CN" altLang="en-US" sz="2000" b="1" dirty="0">
                  <a:solidFill>
                    <a:srgbClr val="2B3649"/>
                  </a:solidFill>
                  <a:latin typeface="+mj-ea"/>
                  <a:ea typeface="+mj-ea"/>
                  <a:cs typeface="+mn-ea"/>
                </a:rPr>
                <a:t>逃离者与逆行者的表现</a:t>
              </a:r>
            </a:p>
          </p:txBody>
        </p:sp>
        <p:sp>
          <p:nvSpPr>
            <p:cNvPr id="22" name="PA_文本框 1"/>
            <p:cNvSpPr txBox="1"/>
            <p:nvPr>
              <p:custDataLst>
                <p:tags r:id="rId2"/>
              </p:custDataLst>
            </p:nvPr>
          </p:nvSpPr>
          <p:spPr>
            <a:xfrm>
              <a:off x="349800" y="558208"/>
              <a:ext cx="1486542" cy="245195"/>
            </a:xfrm>
            <a:prstGeom prst="rect">
              <a:avLst/>
            </a:prstGeom>
            <a:noFill/>
          </p:spPr>
          <p:txBody>
            <a:bodyPr wrap="square" lIns="0" tIns="0" rIns="0" rtlCol="0">
              <a:spAutoFit/>
            </a:bodyPr>
            <a:lstStyle/>
            <a:p>
              <a:pPr>
                <a:lnSpc>
                  <a:spcPts val="1725"/>
                </a:lnSpc>
              </a:pPr>
              <a:r>
                <a:rPr lang="zh-CN" altLang="en-US" sz="1100" dirty="0">
                  <a:solidFill>
                    <a:srgbClr val="2B3649"/>
                  </a:solidFill>
                  <a:cs typeface="+mn-ea"/>
                  <a:sym typeface="+mn-lt"/>
                </a:rPr>
                <a:t>鲜明对比</a:t>
              </a:r>
              <a:endParaRPr lang="en-US" altLang="zh-CN" sz="11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1" name="文本框 5"/>
          <p:cNvSpPr txBox="1">
            <a:spLocks noChangeArrowheads="1"/>
          </p:cNvSpPr>
          <p:nvPr/>
        </p:nvSpPr>
        <p:spPr bwMode="auto">
          <a:xfrm>
            <a:off x="874383" y="2101020"/>
            <a:ext cx="60837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zh-CN" sz="2000" dirty="0">
                <a:solidFill>
                  <a:srgbClr val="4F6383"/>
                </a:solidFill>
                <a:latin typeface="方正兰亭黑_GBK"/>
                <a:ea typeface="方正兰亭黑_GBK"/>
              </a:rPr>
              <a:t>如果你当初身在武汉，面临封城，你会选择逃离吗？</a:t>
            </a:r>
          </a:p>
        </p:txBody>
      </p:sp>
      <p:pic>
        <p:nvPicPr>
          <p:cNvPr id="13" name="图片 12"/>
          <p:cNvPicPr/>
          <p:nvPr/>
        </p:nvPicPr>
        <p:blipFill>
          <a:blip r:embed="rId5">
            <a:extLst>
              <a:ext uri="{28A0092B-C50C-407E-A947-70E740481C1C}">
                <a14:useLocalDpi xmlns:a14="http://schemas.microsoft.com/office/drawing/2010/main" val="0"/>
              </a:ext>
            </a:extLst>
          </a:blip>
          <a:srcRect/>
          <a:stretch>
            <a:fillRect/>
          </a:stretch>
        </p:blipFill>
        <p:spPr bwMode="auto">
          <a:xfrm>
            <a:off x="2010620" y="1709841"/>
            <a:ext cx="2794000" cy="2552700"/>
          </a:xfrm>
          <a:prstGeom prst="rect">
            <a:avLst/>
          </a:prstGeom>
          <a:noFill/>
          <a:ln>
            <a:noFill/>
          </a:ln>
        </p:spPr>
      </p:pic>
      <p:sp>
        <p:nvSpPr>
          <p:cNvPr id="14" name="文本框 5"/>
          <p:cNvSpPr txBox="1">
            <a:spLocks noChangeArrowheads="1"/>
          </p:cNvSpPr>
          <p:nvPr/>
        </p:nvSpPr>
        <p:spPr bwMode="auto">
          <a:xfrm>
            <a:off x="1612193" y="2092630"/>
            <a:ext cx="33890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000" dirty="0">
                <a:solidFill>
                  <a:srgbClr val="4F6383"/>
                </a:solidFill>
                <a:latin typeface="方正兰亭黑_GBK"/>
                <a:ea typeface="方正兰亭黑_GBK"/>
              </a:rPr>
              <a:t>患难见真情，灾难见人性。</a:t>
            </a:r>
            <a:endParaRPr lang="zh-CN" altLang="zh-CN" sz="2000" dirty="0">
              <a:solidFill>
                <a:srgbClr val="4F6383"/>
              </a:solidFill>
              <a:latin typeface="方正兰亭黑_GBK"/>
              <a:ea typeface="方正兰亭黑_GBK"/>
            </a:endParaRPr>
          </a:p>
        </p:txBody>
      </p:sp>
      <p:pic>
        <p:nvPicPr>
          <p:cNvPr id="15" name="图片 14"/>
          <p:cNvPicPr/>
          <p:nvPr/>
        </p:nvPicPr>
        <p:blipFill rotWithShape="1">
          <a:blip r:embed="rId6">
            <a:extLst>
              <a:ext uri="{28A0092B-C50C-407E-A947-70E740481C1C}">
                <a14:useLocalDpi xmlns:a14="http://schemas.microsoft.com/office/drawing/2010/main" val="0"/>
              </a:ext>
            </a:extLst>
          </a:blip>
          <a:srcRect t="11198" b="2155"/>
          <a:stretch>
            <a:fillRect/>
          </a:stretch>
        </p:blipFill>
        <p:spPr bwMode="auto">
          <a:xfrm>
            <a:off x="704608" y="2389639"/>
            <a:ext cx="1885315" cy="2426416"/>
          </a:xfrm>
          <a:prstGeom prst="rect">
            <a:avLst/>
          </a:prstGeom>
          <a:noFill/>
          <a:ln>
            <a:noFill/>
          </a:ln>
        </p:spPr>
      </p:pic>
      <p:pic>
        <p:nvPicPr>
          <p:cNvPr id="16" name="图片 15"/>
          <p:cNvPicPr/>
          <p:nvPr/>
        </p:nvPicPr>
        <p:blipFill rotWithShape="1">
          <a:blip r:embed="rId7" cstate="print">
            <a:extLst>
              <a:ext uri="{28A0092B-C50C-407E-A947-70E740481C1C}">
                <a14:useLocalDpi xmlns:a14="http://schemas.microsoft.com/office/drawing/2010/main" val="0"/>
              </a:ext>
            </a:extLst>
          </a:blip>
          <a:srcRect t="3585" b="12351"/>
          <a:stretch>
            <a:fillRect/>
          </a:stretch>
        </p:blipFill>
        <p:spPr bwMode="auto">
          <a:xfrm>
            <a:off x="2653942" y="2396932"/>
            <a:ext cx="1828800" cy="2367979"/>
          </a:xfrm>
          <a:prstGeom prst="rect">
            <a:avLst/>
          </a:prstGeom>
          <a:noFill/>
          <a:ln>
            <a:noFill/>
          </a:ln>
        </p:spPr>
      </p:pic>
      <p:pic>
        <p:nvPicPr>
          <p:cNvPr id="18" name="图片 17"/>
          <p:cNvPicPr/>
          <p:nvPr/>
        </p:nvPicPr>
        <p:blipFill rotWithShape="1">
          <a:blip r:embed="rId8">
            <a:extLst>
              <a:ext uri="{28A0092B-C50C-407E-A947-70E740481C1C}">
                <a14:useLocalDpi xmlns:a14="http://schemas.microsoft.com/office/drawing/2010/main" val="0"/>
              </a:ext>
            </a:extLst>
          </a:blip>
          <a:srcRect t="28138" b="1760"/>
          <a:stretch>
            <a:fillRect/>
          </a:stretch>
        </p:blipFill>
        <p:spPr bwMode="auto">
          <a:xfrm>
            <a:off x="4527371" y="2396932"/>
            <a:ext cx="1965353" cy="2419123"/>
          </a:xfrm>
          <a:prstGeom prst="rect">
            <a:avLst/>
          </a:prstGeom>
          <a:noFill/>
        </p:spPr>
      </p:pic>
      <p:grpSp>
        <p:nvGrpSpPr>
          <p:cNvPr id="3" name="组合 2"/>
          <p:cNvGrpSpPr/>
          <p:nvPr/>
        </p:nvGrpSpPr>
        <p:grpSpPr>
          <a:xfrm>
            <a:off x="6675409" y="2168536"/>
            <a:ext cx="1832155" cy="2639377"/>
            <a:chOff x="6675409" y="2168536"/>
            <a:chExt cx="1832155" cy="2639377"/>
          </a:xfrm>
        </p:grpSpPr>
        <p:pic>
          <p:nvPicPr>
            <p:cNvPr id="21" name="图片 20"/>
            <p:cNvPicPr/>
            <p:nvPr/>
          </p:nvPicPr>
          <p:blipFill rotWithShape="1">
            <a:blip r:embed="rId9">
              <a:extLst>
                <a:ext uri="{28A0092B-C50C-407E-A947-70E740481C1C}">
                  <a14:useLocalDpi xmlns:a14="http://schemas.microsoft.com/office/drawing/2010/main" val="0"/>
                </a:ext>
              </a:extLst>
            </a:blip>
            <a:srcRect t="26699" r="2820" b="14697"/>
            <a:stretch>
              <a:fillRect/>
            </a:stretch>
          </p:blipFill>
          <p:spPr bwMode="auto">
            <a:xfrm>
              <a:off x="6675409" y="2568646"/>
              <a:ext cx="1832155" cy="2239267"/>
            </a:xfrm>
            <a:prstGeom prst="rect">
              <a:avLst/>
            </a:prstGeom>
            <a:noFill/>
          </p:spPr>
        </p:pic>
        <p:pic>
          <p:nvPicPr>
            <p:cNvPr id="19" name="图片 18"/>
            <p:cNvPicPr/>
            <p:nvPr/>
          </p:nvPicPr>
          <p:blipFill rotWithShape="1">
            <a:blip r:embed="rId9">
              <a:extLst>
                <a:ext uri="{28A0092B-C50C-407E-A947-70E740481C1C}">
                  <a14:useLocalDpi xmlns:a14="http://schemas.microsoft.com/office/drawing/2010/main" val="0"/>
                </a:ext>
              </a:extLst>
            </a:blip>
            <a:srcRect t="5913" r="2881" b="81711"/>
            <a:stretch>
              <a:fillRect/>
            </a:stretch>
          </p:blipFill>
          <p:spPr bwMode="auto">
            <a:xfrm>
              <a:off x="6699861" y="2168536"/>
              <a:ext cx="1783252" cy="456791"/>
            </a:xfrm>
            <a:prstGeom prst="rect">
              <a:avLst/>
            </a:prstGeom>
            <a:noFill/>
          </p:spPr>
        </p:pic>
      </p:grpSp>
      <p:sp>
        <p:nvSpPr>
          <p:cNvPr id="23" name="文本框 5"/>
          <p:cNvSpPr txBox="1">
            <a:spLocks noChangeArrowheads="1"/>
          </p:cNvSpPr>
          <p:nvPr/>
        </p:nvSpPr>
        <p:spPr bwMode="auto">
          <a:xfrm>
            <a:off x="1440109" y="2094129"/>
            <a:ext cx="4031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zh-CN" sz="2000" dirty="0">
                <a:solidFill>
                  <a:srgbClr val="4F6383"/>
                </a:solidFill>
                <a:latin typeface="方正兰亭黑_GBK"/>
                <a:ea typeface="方正兰亭黑_GBK"/>
              </a:rPr>
              <a:t>还有的人“乘火打劫”，发国难财</a:t>
            </a:r>
          </a:p>
        </p:txBody>
      </p:sp>
      <p:pic>
        <p:nvPicPr>
          <p:cNvPr id="29" name="图片 28"/>
          <p:cNvPicPr/>
          <p:nvPr/>
        </p:nvPicPr>
        <p:blipFill>
          <a:blip r:embed="rId10"/>
          <a:stretch>
            <a:fillRect/>
          </a:stretch>
        </p:blipFill>
        <p:spPr>
          <a:xfrm>
            <a:off x="3208597" y="1787831"/>
            <a:ext cx="2852881" cy="2317274"/>
          </a:xfrm>
          <a:prstGeom prst="rect">
            <a:avLst/>
          </a:prstGeom>
        </p:spPr>
      </p:pic>
      <p:grpSp>
        <p:nvGrpSpPr>
          <p:cNvPr id="4" name="组合 3"/>
          <p:cNvGrpSpPr/>
          <p:nvPr/>
        </p:nvGrpSpPr>
        <p:grpSpPr>
          <a:xfrm>
            <a:off x="805079" y="1641908"/>
            <a:ext cx="7509564" cy="3088283"/>
            <a:chOff x="805079" y="1641908"/>
            <a:chExt cx="7509564" cy="3088283"/>
          </a:xfrm>
        </p:grpSpPr>
        <p:pic>
          <p:nvPicPr>
            <p:cNvPr id="25" name="图片 24"/>
            <p:cNvPicPr/>
            <p:nvPr/>
          </p:nvPicPr>
          <p:blipFill rotWithShape="1">
            <a:blip r:embed="rId11"/>
            <a:srcRect t="13420"/>
            <a:stretch>
              <a:fillRect/>
            </a:stretch>
          </p:blipFill>
          <p:spPr>
            <a:xfrm>
              <a:off x="805079" y="1673368"/>
              <a:ext cx="1631397" cy="3056823"/>
            </a:xfrm>
            <a:prstGeom prst="rect">
              <a:avLst/>
            </a:prstGeom>
          </p:spPr>
        </p:pic>
        <p:pic>
          <p:nvPicPr>
            <p:cNvPr id="30" name="图片 29"/>
            <p:cNvPicPr/>
            <p:nvPr/>
          </p:nvPicPr>
          <p:blipFill>
            <a:blip r:embed="rId12"/>
            <a:stretch>
              <a:fillRect/>
            </a:stretch>
          </p:blipFill>
          <p:spPr>
            <a:xfrm>
              <a:off x="6612917" y="1641908"/>
              <a:ext cx="1701726" cy="3036718"/>
            </a:xfrm>
            <a:prstGeom prst="rect">
              <a:avLst/>
            </a:prstGeom>
          </p:spPr>
        </p:pic>
      </p:grpSp>
      <p:pic>
        <p:nvPicPr>
          <p:cNvPr id="31" name="图片 30"/>
          <p:cNvPicPr/>
          <p:nvPr/>
        </p:nvPicPr>
        <p:blipFill>
          <a:blip r:embed="rId13"/>
          <a:stretch>
            <a:fillRect/>
          </a:stretch>
        </p:blipFill>
        <p:spPr>
          <a:xfrm>
            <a:off x="3212982" y="1773645"/>
            <a:ext cx="2856158" cy="2488896"/>
          </a:xfrm>
          <a:prstGeom prst="rect">
            <a:avLst/>
          </a:prstGeom>
        </p:spPr>
      </p:pic>
      <p:sp>
        <p:nvSpPr>
          <p:cNvPr id="32" name="矩形 31"/>
          <p:cNvSpPr/>
          <p:nvPr/>
        </p:nvSpPr>
        <p:spPr>
          <a:xfrm>
            <a:off x="1125763" y="3974603"/>
            <a:ext cx="947681" cy="382092"/>
          </a:xfrm>
          <a:prstGeom prst="rect">
            <a:avLst/>
          </a:prstGeom>
        </p:spPr>
        <p:txBody>
          <a:bodyPr wrap="square">
            <a:spAutoFit/>
          </a:bodyPr>
          <a:lstStyle/>
          <a:p>
            <a:pPr>
              <a:lnSpc>
                <a:spcPct val="150000"/>
              </a:lnSpc>
            </a:pPr>
            <a:r>
              <a:rPr lang="zh-CN" altLang="en-US" sz="1400" dirty="0"/>
              <a:t>天价口罩</a:t>
            </a:r>
            <a:endParaRPr lang="zh-CN" altLang="zh-CN" sz="1400" dirty="0"/>
          </a:p>
        </p:txBody>
      </p:sp>
      <p:sp>
        <p:nvSpPr>
          <p:cNvPr id="33" name="矩形 32"/>
          <p:cNvSpPr/>
          <p:nvPr/>
        </p:nvSpPr>
        <p:spPr>
          <a:xfrm>
            <a:off x="4187419" y="4183095"/>
            <a:ext cx="947681" cy="381386"/>
          </a:xfrm>
          <a:prstGeom prst="rect">
            <a:avLst/>
          </a:prstGeom>
        </p:spPr>
        <p:txBody>
          <a:bodyPr wrap="square">
            <a:spAutoFit/>
          </a:bodyPr>
          <a:lstStyle/>
          <a:p>
            <a:pPr>
              <a:lnSpc>
                <a:spcPct val="150000"/>
              </a:lnSpc>
            </a:pPr>
            <a:r>
              <a:rPr lang="zh-CN" altLang="en-US" sz="1400" dirty="0"/>
              <a:t>二次销售</a:t>
            </a:r>
            <a:endParaRPr lang="zh-CN" altLang="zh-CN" sz="1400" dirty="0"/>
          </a:p>
        </p:txBody>
      </p:sp>
      <p:sp>
        <p:nvSpPr>
          <p:cNvPr id="34" name="矩形 33"/>
          <p:cNvSpPr/>
          <p:nvPr/>
        </p:nvSpPr>
        <p:spPr>
          <a:xfrm>
            <a:off x="6989939" y="3199535"/>
            <a:ext cx="947681" cy="381386"/>
          </a:xfrm>
          <a:prstGeom prst="rect">
            <a:avLst/>
          </a:prstGeom>
        </p:spPr>
        <p:txBody>
          <a:bodyPr wrap="square">
            <a:spAutoFit/>
          </a:bodyPr>
          <a:lstStyle/>
          <a:p>
            <a:pPr>
              <a:lnSpc>
                <a:spcPct val="150000"/>
              </a:lnSpc>
            </a:pPr>
            <a:r>
              <a:rPr lang="zh-CN" altLang="en-US" sz="1400" dirty="0"/>
              <a:t>天价蔬菜</a:t>
            </a:r>
            <a:endParaRPr lang="zh-CN" altLang="zh-CN" sz="1400" dirty="0"/>
          </a:p>
        </p:txBody>
      </p:sp>
      <p:sp>
        <p:nvSpPr>
          <p:cNvPr id="5" name="文本框 4"/>
          <p:cNvSpPr txBox="1"/>
          <p:nvPr/>
        </p:nvSpPr>
        <p:spPr>
          <a:xfrm>
            <a:off x="3148922" y="555176"/>
            <a:ext cx="909223" cy="300082"/>
          </a:xfrm>
          <a:prstGeom prst="rect">
            <a:avLst/>
          </a:prstGeom>
          <a:noFill/>
        </p:spPr>
        <p:txBody>
          <a:bodyPr wrap="none" rtlCol="0">
            <a:spAutoFit/>
          </a:bodyPr>
          <a:lstStyle/>
          <a:p>
            <a:r>
              <a:rPr lang="en-US" altLang="zh-CN" b="1" dirty="0"/>
              <a:t>----</a:t>
            </a:r>
            <a:r>
              <a:rPr lang="zh-CN" altLang="en-US" b="1" dirty="0"/>
              <a:t>逃离者</a:t>
            </a:r>
          </a:p>
        </p:txBody>
      </p:sp>
      <p:sp>
        <p:nvSpPr>
          <p:cNvPr id="12" name="矩形 11"/>
          <p:cNvSpPr/>
          <p:nvPr/>
        </p:nvSpPr>
        <p:spPr>
          <a:xfrm>
            <a:off x="874698" y="1369542"/>
            <a:ext cx="6174721" cy="1060450"/>
          </a:xfrm>
          <a:prstGeom prst="rect">
            <a:avLst/>
          </a:prstGeom>
        </p:spPr>
        <p:txBody>
          <a:bodyPr wrap="square">
            <a:spAutoFit/>
          </a:bodyPr>
          <a:lstStyle/>
          <a:p>
            <a:pPr>
              <a:lnSpc>
                <a:spcPct val="150000"/>
              </a:lnSpc>
            </a:pPr>
            <a:r>
              <a:rPr lang="zh-CN" altLang="zh-CN" sz="1400" dirty="0"/>
              <a:t>在全国上下不遗余力抗击疫情的同时，仍有部分不负责任、毫无危机意识且存在发热等疫情症状的市民为了躲避隔离选择在</a:t>
            </a:r>
            <a:r>
              <a:rPr lang="en-US" altLang="zh-CN" sz="1400" dirty="0"/>
              <a:t> " </a:t>
            </a:r>
            <a:r>
              <a:rPr lang="zh-CN" altLang="zh-CN" sz="1400" dirty="0"/>
              <a:t>封城</a:t>
            </a:r>
            <a:r>
              <a:rPr lang="en-US" altLang="zh-CN" sz="1400" dirty="0"/>
              <a:t> " </a:t>
            </a:r>
            <a:r>
              <a:rPr lang="zh-CN" altLang="zh-CN" sz="1400" dirty="0"/>
              <a:t>之前逃离武汉，甚至高调出现在上海迪士尼公园等地。</a:t>
            </a:r>
          </a:p>
        </p:txBody>
      </p:sp>
      <p:grpSp>
        <p:nvGrpSpPr>
          <p:cNvPr id="26" name="组合 25">
            <a:extLst>
              <a:ext uri="{FF2B5EF4-FFF2-40B4-BE49-F238E27FC236}">
                <a16:creationId xmlns:a16="http://schemas.microsoft.com/office/drawing/2014/main" id="{108A55ED-F9CE-4CAF-8DA9-75BD62CC054E}"/>
              </a:ext>
            </a:extLst>
          </p:cNvPr>
          <p:cNvGrpSpPr/>
          <p:nvPr/>
        </p:nvGrpSpPr>
        <p:grpSpPr>
          <a:xfrm>
            <a:off x="755028" y="1431414"/>
            <a:ext cx="6294391" cy="1024983"/>
            <a:chOff x="3820559" y="2272420"/>
            <a:chExt cx="4606155" cy="1865014"/>
          </a:xfrm>
        </p:grpSpPr>
        <p:sp>
          <p:nvSpPr>
            <p:cNvPr id="27" name="矩形 26">
              <a:extLst>
                <a:ext uri="{FF2B5EF4-FFF2-40B4-BE49-F238E27FC236}">
                  <a16:creationId xmlns:a16="http://schemas.microsoft.com/office/drawing/2014/main" id="{B7870C97-1F97-4188-B0A9-889B4DB6EBC2}"/>
                </a:ext>
              </a:extLst>
            </p:cNvPr>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09FEF7ED-423C-4203-A5AB-CBE3CB53D117}"/>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5B51F1-29D5-4FEC-9C86-864720D59960}"/>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8180297-2FA7-4126-A3F7-4E301EE455B8}"/>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CFA9419-B80D-45E5-85C0-FED1E4BC7DB9}"/>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3" nodeType="clickEffect">
                                  <p:stCondLst>
                                    <p:cond delay="0"/>
                                  </p:stCondLst>
                                  <p:childTnLst>
                                    <p:animMotion origin="layout" path="M 1.38889E-6 -2.22222E-6 L -0.00243 -0.20802 " pathEditMode="relative" rAng="0" ptsTypes="AA">
                                      <p:cBhvr>
                                        <p:cTn id="16" dur="1300" fill="hold"/>
                                        <p:tgtEl>
                                          <p:spTgt spid="11"/>
                                        </p:tgtEl>
                                        <p:attrNameLst>
                                          <p:attrName>ppt_x</p:attrName>
                                          <p:attrName>ppt_y</p:attrName>
                                        </p:attrNameLst>
                                      </p:cBhvr>
                                      <p:rCtr x="-122" y="-10401"/>
                                    </p:animMotion>
                                  </p:childTnLst>
                                </p:cTn>
                              </p:par>
                            </p:childTnLst>
                          </p:cTn>
                        </p:par>
                        <p:par>
                          <p:cTn id="17" fill="hold">
                            <p:stCondLst>
                              <p:cond delay="1500"/>
                            </p:stCondLst>
                            <p:childTnLst>
                              <p:par>
                                <p:cTn id="18" presetID="16" presetClass="entr" presetSubtype="42"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out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6" fill="hold" nodeType="clickEffect">
                                  <p:stCondLst>
                                    <p:cond delay="0"/>
                                  </p:stCondLst>
                                  <p:childTnLst>
                                    <p:animEffect transition="out" filter="barn(inHorizontal)">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par>
                          <p:cTn id="26" fill="hold">
                            <p:stCondLst>
                              <p:cond delay="500"/>
                            </p:stCondLst>
                            <p:childTnLst>
                              <p:par>
                                <p:cTn id="27" presetID="10" presetClass="exit" presetSubtype="0" fill="hold" grpId="2" nodeType="after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par>
                                <p:cTn id="36" presetID="10" presetClass="entr" presetSubtype="0" fill="hold" grpId="1"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3" nodeType="clickEffect">
                                  <p:stCondLst>
                                    <p:cond delay="0"/>
                                  </p:stCondLst>
                                  <p:childTnLst>
                                    <p:animMotion origin="layout" path="M -1.94444E-6 9.87654E-7 L -0.08489 -0.19846 " pathEditMode="relative" rAng="0" ptsTypes="AA">
                                      <p:cBhvr>
                                        <p:cTn id="42" dur="1300" fill="hold"/>
                                        <p:tgtEl>
                                          <p:spTgt spid="14"/>
                                        </p:tgtEl>
                                        <p:attrNameLst>
                                          <p:attrName>ppt_x</p:attrName>
                                          <p:attrName>ppt_y</p:attrName>
                                        </p:attrNameLst>
                                      </p:cBhvr>
                                      <p:rCtr x="-4253" y="-9938"/>
                                    </p:animMotion>
                                  </p:childTnLst>
                                </p:cTn>
                              </p:par>
                            </p:childTnLst>
                          </p:cTn>
                        </p:par>
                        <p:par>
                          <p:cTn id="43" fill="hold">
                            <p:stCondLst>
                              <p:cond delay="1300"/>
                            </p:stCondLst>
                            <p:childTnLst>
                              <p:par>
                                <p:cTn id="44" presetID="21" presetClass="entr" presetSubtype="1" fill="hold"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heel(1)">
                                      <p:cBhvr>
                                        <p:cTn id="46" dur="1000"/>
                                        <p:tgtEl>
                                          <p:spTgt spid="26"/>
                                        </p:tgtEl>
                                      </p:cBhvr>
                                    </p:animEffect>
                                  </p:childTnLst>
                                </p:cTn>
                              </p:par>
                            </p:childTnLst>
                          </p:cTn>
                        </p:par>
                        <p:par>
                          <p:cTn id="47" fill="hold">
                            <p:stCondLst>
                              <p:cond delay="2300"/>
                            </p:stCondLst>
                            <p:childTnLst>
                              <p:par>
                                <p:cTn id="48" presetID="22" presetClass="entr" presetSubtype="4" fill="hold" grpId="0"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42"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outHorizontal)">
                                      <p:cBhvr>
                                        <p:cTn id="55" dur="500"/>
                                        <p:tgtEl>
                                          <p:spTgt spid="15"/>
                                        </p:tgtEl>
                                      </p:cBhvr>
                                    </p:animEffect>
                                  </p:childTnLst>
                                </p:cTn>
                              </p:par>
                              <p:par>
                                <p:cTn id="56" presetID="16" presetClass="entr" presetSubtype="42"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arn(outHorizontal)">
                                      <p:cBhvr>
                                        <p:cTn id="58" dur="500"/>
                                        <p:tgtEl>
                                          <p:spTgt spid="16"/>
                                        </p:tgtEl>
                                      </p:cBhvr>
                                    </p:animEffect>
                                  </p:childTnLst>
                                </p:cTn>
                              </p:par>
                              <p:par>
                                <p:cTn id="59" presetID="16" presetClass="entr" presetSubtype="42"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barn(outHorizontal)">
                                      <p:cBhvr>
                                        <p:cTn id="61" dur="500"/>
                                        <p:tgtEl>
                                          <p:spTgt spid="18"/>
                                        </p:tgtEl>
                                      </p:cBhvr>
                                    </p:animEffect>
                                  </p:childTnLst>
                                </p:cTn>
                              </p:par>
                              <p:par>
                                <p:cTn id="62" presetID="16" presetClass="entr" presetSubtype="42"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outHorizontal)">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2" nodeType="click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childTnLst>
                          </p:cTn>
                        </p:par>
                        <p:par>
                          <p:cTn id="70" fill="hold">
                            <p:stCondLst>
                              <p:cond delay="500"/>
                            </p:stCondLst>
                            <p:childTnLst>
                              <p:par>
                                <p:cTn id="71" presetID="10" presetClass="exit" presetSubtype="0" fill="hold" grpId="1" nodeType="afterEffect">
                                  <p:stCondLst>
                                    <p:cond delay="0"/>
                                  </p:stCondLst>
                                  <p:childTnLst>
                                    <p:animEffect transition="out" filter="fade">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21" presetClass="exit" presetSubtype="1" fill="hold" nodeType="withEffect">
                                  <p:stCondLst>
                                    <p:cond delay="0"/>
                                  </p:stCondLst>
                                  <p:childTnLst>
                                    <p:animEffect transition="out" filter="wheel(1)">
                                      <p:cBhvr>
                                        <p:cTn id="75" dur="1000"/>
                                        <p:tgtEl>
                                          <p:spTgt spid="26"/>
                                        </p:tgtEl>
                                      </p:cBhvr>
                                    </p:animEffect>
                                    <p:set>
                                      <p:cBhvr>
                                        <p:cTn id="76" dur="1" fill="hold">
                                          <p:stCondLst>
                                            <p:cond delay="999"/>
                                          </p:stCondLst>
                                        </p:cTn>
                                        <p:tgtEl>
                                          <p:spTgt spid="26"/>
                                        </p:tgtEl>
                                        <p:attrNameLst>
                                          <p:attrName>style.visibility</p:attrName>
                                        </p:attrNameLst>
                                      </p:cBhvr>
                                      <p:to>
                                        <p:strVal val="hidden"/>
                                      </p:to>
                                    </p:set>
                                  </p:childTnLst>
                                </p:cTn>
                              </p:par>
                            </p:childTnLst>
                          </p:cTn>
                        </p:par>
                        <p:par>
                          <p:cTn id="77" fill="hold">
                            <p:stCondLst>
                              <p:cond delay="1500"/>
                            </p:stCondLst>
                            <p:childTnLst>
                              <p:par>
                                <p:cTn id="78" presetID="16" presetClass="exit" presetSubtype="42" fill="hold" nodeType="afterEffect">
                                  <p:stCondLst>
                                    <p:cond delay="0"/>
                                  </p:stCondLst>
                                  <p:childTnLst>
                                    <p:animEffect transition="out" filter="barn(outHorizontal)">
                                      <p:cBhvr>
                                        <p:cTn id="79" dur="500"/>
                                        <p:tgtEl>
                                          <p:spTgt spid="15"/>
                                        </p:tgtEl>
                                      </p:cBhvr>
                                    </p:animEffect>
                                    <p:set>
                                      <p:cBhvr>
                                        <p:cTn id="80" dur="1" fill="hold">
                                          <p:stCondLst>
                                            <p:cond delay="499"/>
                                          </p:stCondLst>
                                        </p:cTn>
                                        <p:tgtEl>
                                          <p:spTgt spid="15"/>
                                        </p:tgtEl>
                                        <p:attrNameLst>
                                          <p:attrName>style.visibility</p:attrName>
                                        </p:attrNameLst>
                                      </p:cBhvr>
                                      <p:to>
                                        <p:strVal val="hidden"/>
                                      </p:to>
                                    </p:set>
                                  </p:childTnLst>
                                </p:cTn>
                              </p:par>
                              <p:par>
                                <p:cTn id="81" presetID="16" presetClass="exit" presetSubtype="42" fill="hold" nodeType="withEffect">
                                  <p:stCondLst>
                                    <p:cond delay="0"/>
                                  </p:stCondLst>
                                  <p:childTnLst>
                                    <p:animEffect transition="out" filter="barn(outHorizontal)">
                                      <p:cBhvr>
                                        <p:cTn id="82" dur="500"/>
                                        <p:tgtEl>
                                          <p:spTgt spid="16"/>
                                        </p:tgtEl>
                                      </p:cBhvr>
                                    </p:animEffect>
                                    <p:set>
                                      <p:cBhvr>
                                        <p:cTn id="83" dur="1" fill="hold">
                                          <p:stCondLst>
                                            <p:cond delay="499"/>
                                          </p:stCondLst>
                                        </p:cTn>
                                        <p:tgtEl>
                                          <p:spTgt spid="16"/>
                                        </p:tgtEl>
                                        <p:attrNameLst>
                                          <p:attrName>style.visibility</p:attrName>
                                        </p:attrNameLst>
                                      </p:cBhvr>
                                      <p:to>
                                        <p:strVal val="hidden"/>
                                      </p:to>
                                    </p:set>
                                  </p:childTnLst>
                                </p:cTn>
                              </p:par>
                              <p:par>
                                <p:cTn id="84" presetID="16" presetClass="exit" presetSubtype="42" fill="hold" nodeType="withEffect">
                                  <p:stCondLst>
                                    <p:cond delay="0"/>
                                  </p:stCondLst>
                                  <p:childTnLst>
                                    <p:animEffect transition="out" filter="barn(outHorizontal)">
                                      <p:cBhvr>
                                        <p:cTn id="85" dur="500"/>
                                        <p:tgtEl>
                                          <p:spTgt spid="18"/>
                                        </p:tgtEl>
                                      </p:cBhvr>
                                    </p:animEffect>
                                    <p:set>
                                      <p:cBhvr>
                                        <p:cTn id="86" dur="1" fill="hold">
                                          <p:stCondLst>
                                            <p:cond delay="499"/>
                                          </p:stCondLst>
                                        </p:cTn>
                                        <p:tgtEl>
                                          <p:spTgt spid="18"/>
                                        </p:tgtEl>
                                        <p:attrNameLst>
                                          <p:attrName>style.visibility</p:attrName>
                                        </p:attrNameLst>
                                      </p:cBhvr>
                                      <p:to>
                                        <p:strVal val="hidden"/>
                                      </p:to>
                                    </p:set>
                                  </p:childTnLst>
                                </p:cTn>
                              </p:par>
                              <p:par>
                                <p:cTn id="87" presetID="16" presetClass="exit" presetSubtype="42" fill="hold" nodeType="withEffect">
                                  <p:stCondLst>
                                    <p:cond delay="0"/>
                                  </p:stCondLst>
                                  <p:childTnLst>
                                    <p:animEffect transition="out" filter="barn(outHorizontal)">
                                      <p:cBhvr>
                                        <p:cTn id="88" dur="500"/>
                                        <p:tgtEl>
                                          <p:spTgt spid="3"/>
                                        </p:tgtEl>
                                      </p:cBhvr>
                                    </p:animEffect>
                                    <p:set>
                                      <p:cBhvr>
                                        <p:cTn id="89" dur="1" fill="hold">
                                          <p:stCondLst>
                                            <p:cond delay="499"/>
                                          </p:stCondLst>
                                        </p:cTn>
                                        <p:tgtEl>
                                          <p:spTgt spid="3"/>
                                        </p:tgtEl>
                                        <p:attrNameLst>
                                          <p:attrName>style.visibility</p:attrName>
                                        </p:attrNameLst>
                                      </p:cBhvr>
                                      <p:to>
                                        <p:strVal val="hidden"/>
                                      </p:to>
                                    </p:set>
                                  </p:childTnLst>
                                </p:cTn>
                              </p:par>
                            </p:childTnLst>
                          </p:cTn>
                        </p:par>
                        <p:par>
                          <p:cTn id="90" fill="hold">
                            <p:stCondLst>
                              <p:cond delay="2000"/>
                            </p:stCondLst>
                            <p:childTnLst>
                              <p:par>
                                <p:cTn id="91" presetID="42" presetClass="entr" presetSubtype="0"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anim calcmode="lin" valueType="num">
                                      <p:cBhvr>
                                        <p:cTn id="94" dur="1000" fill="hold"/>
                                        <p:tgtEl>
                                          <p:spTgt spid="23"/>
                                        </p:tgtEl>
                                        <p:attrNameLst>
                                          <p:attrName>ppt_x</p:attrName>
                                        </p:attrNameLst>
                                      </p:cBhvr>
                                      <p:tavLst>
                                        <p:tav tm="0">
                                          <p:val>
                                            <p:strVal val="#ppt_x"/>
                                          </p:val>
                                        </p:tav>
                                        <p:tav tm="100000">
                                          <p:val>
                                            <p:strVal val="#ppt_x"/>
                                          </p:val>
                                        </p:tav>
                                      </p:tavLst>
                                    </p:anim>
                                    <p:anim calcmode="lin" valueType="num">
                                      <p:cBhvr>
                                        <p:cTn id="95" dur="1000" fill="hold"/>
                                        <p:tgtEl>
                                          <p:spTgt spid="23"/>
                                        </p:tgtEl>
                                        <p:attrNameLst>
                                          <p:attrName>ppt_y</p:attrName>
                                        </p:attrNameLst>
                                      </p:cBhvr>
                                      <p:tavLst>
                                        <p:tav tm="0">
                                          <p:val>
                                            <p:strVal val="#ppt_y+.1"/>
                                          </p:val>
                                        </p:tav>
                                        <p:tav tm="100000">
                                          <p:val>
                                            <p:strVal val="#ppt_y"/>
                                          </p:val>
                                        </p:tav>
                                      </p:tavLst>
                                    </p:anim>
                                  </p:childTnLst>
                                </p:cTn>
                              </p:par>
                              <p:par>
                                <p:cTn id="96" presetID="10" presetClass="entr" presetSubtype="0" fill="hold" grpId="1" nodeType="with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fade">
                                      <p:cBhvr>
                                        <p:cTn id="98" dur="500"/>
                                        <p:tgtEl>
                                          <p:spTgt spid="23"/>
                                        </p:tgtEl>
                                      </p:cBhvr>
                                    </p:animEffect>
                                  </p:childTnLst>
                                </p:cTn>
                              </p:par>
                            </p:childTnLst>
                          </p:cTn>
                        </p:par>
                        <p:par>
                          <p:cTn id="99" fill="hold">
                            <p:stCondLst>
                              <p:cond delay="3000"/>
                            </p:stCondLst>
                            <p:childTnLst>
                              <p:par>
                                <p:cTn id="100" presetID="64" presetClass="path" presetSubtype="0" accel="50000" decel="50000" fill="hold" grpId="3" nodeType="afterEffect">
                                  <p:stCondLst>
                                    <p:cond delay="0"/>
                                  </p:stCondLst>
                                  <p:childTnLst>
                                    <p:animMotion origin="layout" path="M -1.38889E-6 2.34568E-6 L -0.07344 -0.20155 " pathEditMode="relative" rAng="0" ptsTypes="AA">
                                      <p:cBhvr>
                                        <p:cTn id="101" dur="1300" fill="hold"/>
                                        <p:tgtEl>
                                          <p:spTgt spid="23"/>
                                        </p:tgtEl>
                                        <p:attrNameLst>
                                          <p:attrName>ppt_x</p:attrName>
                                          <p:attrName>ppt_y</p:attrName>
                                        </p:attrNameLst>
                                      </p:cBhvr>
                                      <p:rCtr x="-3681" y="-10093"/>
                                    </p:animMotion>
                                  </p:childTnLst>
                                </p:cTn>
                              </p:par>
                            </p:childTnLst>
                          </p:cTn>
                        </p:par>
                        <p:par>
                          <p:cTn id="102" fill="hold">
                            <p:stCondLst>
                              <p:cond delay="4300"/>
                            </p:stCondLst>
                            <p:childTnLst>
                              <p:par>
                                <p:cTn id="103" presetID="16" presetClass="entr" presetSubtype="21" fill="hold" nodeType="afterEffect">
                                  <p:stCondLst>
                                    <p:cond delay="0"/>
                                  </p:stCondLst>
                                  <p:childTnLst>
                                    <p:set>
                                      <p:cBhvr>
                                        <p:cTn id="104" dur="1" fill="hold">
                                          <p:stCondLst>
                                            <p:cond delay="0"/>
                                          </p:stCondLst>
                                        </p:cTn>
                                        <p:tgtEl>
                                          <p:spTgt spid="4"/>
                                        </p:tgtEl>
                                        <p:attrNameLst>
                                          <p:attrName>style.visibility</p:attrName>
                                        </p:attrNameLst>
                                      </p:cBhvr>
                                      <p:to>
                                        <p:strVal val="visible"/>
                                      </p:to>
                                    </p:set>
                                    <p:animEffect transition="in" filter="barn(inVertical)">
                                      <p:cBhvr>
                                        <p:cTn id="105" dur="500"/>
                                        <p:tgtEl>
                                          <p:spTgt spid="4"/>
                                        </p:tgtEl>
                                      </p:cBhvr>
                                    </p:animEffect>
                                  </p:childTnLst>
                                </p:cTn>
                              </p:par>
                            </p:childTnLst>
                          </p:cTn>
                        </p:par>
                        <p:par>
                          <p:cTn id="106" fill="hold">
                            <p:stCondLst>
                              <p:cond delay="4800"/>
                            </p:stCondLst>
                            <p:childTnLst>
                              <p:par>
                                <p:cTn id="107" presetID="42" presetClass="entr" presetSubtype="0" fill="hold" grpId="0" nodeType="after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1000"/>
                                        <p:tgtEl>
                                          <p:spTgt spid="32"/>
                                        </p:tgtEl>
                                      </p:cBhvr>
                                    </p:animEffect>
                                    <p:anim calcmode="lin" valueType="num">
                                      <p:cBhvr>
                                        <p:cTn id="110" dur="1000" fill="hold"/>
                                        <p:tgtEl>
                                          <p:spTgt spid="32"/>
                                        </p:tgtEl>
                                        <p:attrNameLst>
                                          <p:attrName>ppt_x</p:attrName>
                                        </p:attrNameLst>
                                      </p:cBhvr>
                                      <p:tavLst>
                                        <p:tav tm="0">
                                          <p:val>
                                            <p:strVal val="#ppt_x"/>
                                          </p:val>
                                        </p:tav>
                                        <p:tav tm="100000">
                                          <p:val>
                                            <p:strVal val="#ppt_x"/>
                                          </p:val>
                                        </p:tav>
                                      </p:tavLst>
                                    </p:anim>
                                    <p:anim calcmode="lin" valueType="num">
                                      <p:cBhvr>
                                        <p:cTn id="111" dur="1000" fill="hold"/>
                                        <p:tgtEl>
                                          <p:spTgt spid="32"/>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1000"/>
                                        <p:tgtEl>
                                          <p:spTgt spid="34"/>
                                        </p:tgtEl>
                                      </p:cBhvr>
                                    </p:animEffect>
                                    <p:anim calcmode="lin" valueType="num">
                                      <p:cBhvr>
                                        <p:cTn id="115" dur="1000" fill="hold"/>
                                        <p:tgtEl>
                                          <p:spTgt spid="34"/>
                                        </p:tgtEl>
                                        <p:attrNameLst>
                                          <p:attrName>ppt_x</p:attrName>
                                        </p:attrNameLst>
                                      </p:cBhvr>
                                      <p:tavLst>
                                        <p:tav tm="0">
                                          <p:val>
                                            <p:strVal val="#ppt_x"/>
                                          </p:val>
                                        </p:tav>
                                        <p:tav tm="100000">
                                          <p:val>
                                            <p:strVal val="#ppt_x"/>
                                          </p:val>
                                        </p:tav>
                                      </p:tavLst>
                                    </p:anim>
                                    <p:anim calcmode="lin" valueType="num">
                                      <p:cBhvr>
                                        <p:cTn id="116" dur="1000" fill="hold"/>
                                        <p:tgtEl>
                                          <p:spTgt spid="34"/>
                                        </p:tgtEl>
                                        <p:attrNameLst>
                                          <p:attrName>ppt_y</p:attrName>
                                        </p:attrNameLst>
                                      </p:cBhvr>
                                      <p:tavLst>
                                        <p:tav tm="0">
                                          <p:val>
                                            <p:strVal val="#ppt_y+.1"/>
                                          </p:val>
                                        </p:tav>
                                        <p:tav tm="100000">
                                          <p:val>
                                            <p:strVal val="#ppt_y"/>
                                          </p:val>
                                        </p:tav>
                                      </p:tavLst>
                                    </p:anim>
                                  </p:childTnLst>
                                </p:cTn>
                              </p:par>
                            </p:childTnLst>
                          </p:cTn>
                        </p:par>
                        <p:par>
                          <p:cTn id="117" fill="hold">
                            <p:stCondLst>
                              <p:cond delay="5800"/>
                            </p:stCondLst>
                            <p:childTnLst>
                              <p:par>
                                <p:cTn id="118" presetID="42" presetClass="entr" presetSubtype="0" fill="hold" nodeType="after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1000"/>
                                        <p:tgtEl>
                                          <p:spTgt spid="31"/>
                                        </p:tgtEl>
                                      </p:cBhvr>
                                    </p:animEffect>
                                    <p:anim calcmode="lin" valueType="num">
                                      <p:cBhvr>
                                        <p:cTn id="121" dur="1000" fill="hold"/>
                                        <p:tgtEl>
                                          <p:spTgt spid="31"/>
                                        </p:tgtEl>
                                        <p:attrNameLst>
                                          <p:attrName>ppt_x</p:attrName>
                                        </p:attrNameLst>
                                      </p:cBhvr>
                                      <p:tavLst>
                                        <p:tav tm="0">
                                          <p:val>
                                            <p:strVal val="#ppt_x"/>
                                          </p:val>
                                        </p:tav>
                                        <p:tav tm="100000">
                                          <p:val>
                                            <p:strVal val="#ppt_x"/>
                                          </p:val>
                                        </p:tav>
                                      </p:tavLst>
                                    </p:anim>
                                    <p:anim calcmode="lin" valueType="num">
                                      <p:cBhvr>
                                        <p:cTn id="122" dur="1000" fill="hold"/>
                                        <p:tgtEl>
                                          <p:spTgt spid="31"/>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anim calcmode="lin" valueType="num">
                                      <p:cBhvr>
                                        <p:cTn id="126" dur="1000" fill="hold"/>
                                        <p:tgtEl>
                                          <p:spTgt spid="33"/>
                                        </p:tgtEl>
                                        <p:attrNameLst>
                                          <p:attrName>ppt_x</p:attrName>
                                        </p:attrNameLst>
                                      </p:cBhvr>
                                      <p:tavLst>
                                        <p:tav tm="0">
                                          <p:val>
                                            <p:strVal val="#ppt_x"/>
                                          </p:val>
                                        </p:tav>
                                        <p:tav tm="100000">
                                          <p:val>
                                            <p:strVal val="#ppt_x"/>
                                          </p:val>
                                        </p:tav>
                                      </p:tavLst>
                                    </p:anim>
                                    <p:anim calcmode="lin" valueType="num">
                                      <p:cBhvr>
                                        <p:cTn id="12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xit" presetSubtype="0" fill="hold" nodeType="clickEffect">
                                  <p:stCondLst>
                                    <p:cond delay="0"/>
                                  </p:stCondLst>
                                  <p:childTnLst>
                                    <p:animEffect transition="out" filter="fade">
                                      <p:cBhvr>
                                        <p:cTn id="131" dur="670"/>
                                        <p:tgtEl>
                                          <p:spTgt spid="31"/>
                                        </p:tgtEl>
                                      </p:cBhvr>
                                    </p:animEffect>
                                    <p:anim calcmode="lin" valueType="num">
                                      <p:cBhvr>
                                        <p:cTn id="132" dur="670"/>
                                        <p:tgtEl>
                                          <p:spTgt spid="3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3" dur="670"/>
                                        <p:tgtEl>
                                          <p:spTgt spid="31"/>
                                        </p:tgtEl>
                                        <p:attrNameLst>
                                          <p:attrName>ppt_h</p:attrName>
                                        </p:attrNameLst>
                                      </p:cBhvr>
                                      <p:tavLst>
                                        <p:tav tm="0">
                                          <p:val>
                                            <p:strVal val="ppt_h"/>
                                          </p:val>
                                        </p:tav>
                                        <p:tav tm="100000">
                                          <p:val>
                                            <p:strVal val="ppt_h"/>
                                          </p:val>
                                        </p:tav>
                                      </p:tavLst>
                                    </p:anim>
                                    <p:set>
                                      <p:cBhvr>
                                        <p:cTn id="134" dur="1" fill="hold">
                                          <p:stCondLst>
                                            <p:cond delay="669"/>
                                          </p:stCondLst>
                                        </p:cTn>
                                        <p:tgtEl>
                                          <p:spTgt spid="31"/>
                                        </p:tgtEl>
                                        <p:attrNameLst>
                                          <p:attrName>style.visibility</p:attrName>
                                        </p:attrNameLst>
                                      </p:cBhvr>
                                      <p:to>
                                        <p:strVal val="hidden"/>
                                      </p:to>
                                    </p:set>
                                  </p:childTnLst>
                                </p:cTn>
                              </p:par>
                            </p:childTnLst>
                          </p:cTn>
                        </p:par>
                        <p:par>
                          <p:cTn id="135" fill="hold">
                            <p:stCondLst>
                              <p:cond delay="670"/>
                            </p:stCondLst>
                            <p:childTnLst>
                              <p:par>
                                <p:cTn id="136" presetID="45"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750"/>
                                        <p:tgtEl>
                                          <p:spTgt spid="29"/>
                                        </p:tgtEl>
                                      </p:cBhvr>
                                    </p:animEffect>
                                    <p:anim calcmode="lin" valueType="num">
                                      <p:cBhvr>
                                        <p:cTn id="139" dur="750" fill="hold"/>
                                        <p:tgtEl>
                                          <p:spTgt spid="29"/>
                                        </p:tgtEl>
                                        <p:attrNameLst>
                                          <p:attrName>ppt_w</p:attrName>
                                        </p:attrNameLst>
                                      </p:cBhvr>
                                      <p:tavLst>
                                        <p:tav tm="0" fmla="#ppt_w*sin(2.5*pi*$)">
                                          <p:val>
                                            <p:fltVal val="0"/>
                                          </p:val>
                                        </p:tav>
                                        <p:tav tm="100000">
                                          <p:val>
                                            <p:fltVal val="1"/>
                                          </p:val>
                                        </p:tav>
                                      </p:tavLst>
                                    </p:anim>
                                    <p:anim calcmode="lin" valueType="num">
                                      <p:cBhvr>
                                        <p:cTn id="140" dur="75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1" fill="hold">
                      <p:stCondLst>
                        <p:cond delay="indefinite"/>
                      </p:stCondLst>
                      <p:childTnLst>
                        <p:par>
                          <p:cTn id="142" fill="hold">
                            <p:stCondLst>
                              <p:cond delay="0"/>
                            </p:stCondLst>
                            <p:childTnLst>
                              <p:par>
                                <p:cTn id="143" presetID="16" presetClass="exit" presetSubtype="21" fill="hold" nodeType="clickEffect">
                                  <p:stCondLst>
                                    <p:cond delay="0"/>
                                  </p:stCondLst>
                                  <p:childTnLst>
                                    <p:animEffect transition="out" filter="barn(inVertical)">
                                      <p:cBhvr>
                                        <p:cTn id="144" dur="500"/>
                                        <p:tgtEl>
                                          <p:spTgt spid="4"/>
                                        </p:tgtEl>
                                      </p:cBhvr>
                                    </p:animEffect>
                                    <p:set>
                                      <p:cBhvr>
                                        <p:cTn id="145" dur="1" fill="hold">
                                          <p:stCondLst>
                                            <p:cond delay="499"/>
                                          </p:stCondLst>
                                        </p:cTn>
                                        <p:tgtEl>
                                          <p:spTgt spid="4"/>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2"/>
                                        </p:tgtEl>
                                      </p:cBhvr>
                                    </p:animEffect>
                                    <p:set>
                                      <p:cBhvr>
                                        <p:cTn id="148" dur="1" fill="hold">
                                          <p:stCondLst>
                                            <p:cond delay="499"/>
                                          </p:stCondLst>
                                        </p:cTn>
                                        <p:tgtEl>
                                          <p:spTgt spid="3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3"/>
                                        </p:tgtEl>
                                      </p:cBhvr>
                                    </p:animEffect>
                                    <p:set>
                                      <p:cBhvr>
                                        <p:cTn id="151" dur="1" fill="hold">
                                          <p:stCondLst>
                                            <p:cond delay="499"/>
                                          </p:stCondLst>
                                        </p:cTn>
                                        <p:tgtEl>
                                          <p:spTgt spid="33"/>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34"/>
                                        </p:tgtEl>
                                      </p:cBhvr>
                                    </p:animEffect>
                                    <p:set>
                                      <p:cBhvr>
                                        <p:cTn id="154" dur="1" fill="hold">
                                          <p:stCondLst>
                                            <p:cond delay="499"/>
                                          </p:stCondLst>
                                        </p:cTn>
                                        <p:tgtEl>
                                          <p:spTgt spid="34"/>
                                        </p:tgtEl>
                                        <p:attrNameLst>
                                          <p:attrName>style.visibility</p:attrName>
                                        </p:attrNameLst>
                                      </p:cBhvr>
                                      <p:to>
                                        <p:strVal val="hidden"/>
                                      </p:to>
                                    </p:set>
                                  </p:childTnLst>
                                </p:cTn>
                              </p:par>
                            </p:childTnLst>
                          </p:cTn>
                        </p:par>
                        <p:par>
                          <p:cTn id="155" fill="hold">
                            <p:stCondLst>
                              <p:cond delay="500"/>
                            </p:stCondLst>
                            <p:childTnLst>
                              <p:par>
                                <p:cTn id="156" presetID="16" presetClass="exit" presetSubtype="21" fill="hold" nodeType="afterEffect">
                                  <p:stCondLst>
                                    <p:cond delay="0"/>
                                  </p:stCondLst>
                                  <p:childTnLst>
                                    <p:animEffect transition="out" filter="barn(inVertical)">
                                      <p:cBhvr>
                                        <p:cTn id="157" dur="500"/>
                                        <p:tgtEl>
                                          <p:spTgt spid="29"/>
                                        </p:tgtEl>
                                      </p:cBhvr>
                                    </p:animEffect>
                                    <p:set>
                                      <p:cBhvr>
                                        <p:cTn id="158" dur="1" fill="hold">
                                          <p:stCondLst>
                                            <p:cond delay="499"/>
                                          </p:stCondLst>
                                        </p:cTn>
                                        <p:tgtEl>
                                          <p:spTgt spid="29"/>
                                        </p:tgtEl>
                                        <p:attrNameLst>
                                          <p:attrName>style.visibility</p:attrName>
                                        </p:attrNameLst>
                                      </p:cBhvr>
                                      <p:to>
                                        <p:strVal val="hidden"/>
                                      </p:to>
                                    </p:set>
                                  </p:childTnLst>
                                </p:cTn>
                              </p:par>
                            </p:childTnLst>
                          </p:cTn>
                        </p:par>
                        <p:par>
                          <p:cTn id="159" fill="hold">
                            <p:stCondLst>
                              <p:cond delay="1000"/>
                            </p:stCondLst>
                            <p:childTnLst>
                              <p:par>
                                <p:cTn id="160" presetID="10" presetClass="exit" presetSubtype="0" fill="hold" grpId="2" nodeType="afterEffect">
                                  <p:stCondLst>
                                    <p:cond delay="0"/>
                                  </p:stCondLst>
                                  <p:childTnLst>
                                    <p:animEffect transition="out" filter="fade">
                                      <p:cBhvr>
                                        <p:cTn id="161" dur="500"/>
                                        <p:tgtEl>
                                          <p:spTgt spid="23"/>
                                        </p:tgtEl>
                                      </p:cBhvr>
                                    </p:animEffect>
                                    <p:set>
                                      <p:cBhvr>
                                        <p:cTn id="16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1" grpId="3"/>
      <p:bldP spid="14" grpId="0"/>
      <p:bldP spid="14" grpId="1"/>
      <p:bldP spid="14" grpId="2"/>
      <p:bldP spid="14" grpId="3"/>
      <p:bldP spid="23" grpId="0"/>
      <p:bldP spid="23" grpId="1"/>
      <p:bldP spid="23" grpId="2"/>
      <p:bldP spid="23" grpId="3"/>
      <p:bldP spid="32" grpId="0"/>
      <p:bldP spid="32" grpId="1"/>
      <p:bldP spid="33" grpId="0"/>
      <p:bldP spid="33" grpId="1"/>
      <p:bldP spid="34" grpId="0"/>
      <p:bldP spid="34" grpId="1"/>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a:off x="8218344" y="3956047"/>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5"/>
          <p:cNvSpPr txBox="1">
            <a:spLocks noChangeArrowheads="1"/>
          </p:cNvSpPr>
          <p:nvPr/>
        </p:nvSpPr>
        <p:spPr bwMode="auto">
          <a:xfrm>
            <a:off x="656974" y="1726006"/>
            <a:ext cx="1415772"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自发留守武汉</a:t>
            </a:r>
          </a:p>
        </p:txBody>
      </p:sp>
      <p:sp>
        <p:nvSpPr>
          <p:cNvPr id="51" name="矩形 50"/>
          <p:cNvSpPr/>
          <p:nvPr/>
        </p:nvSpPr>
        <p:spPr>
          <a:xfrm>
            <a:off x="766442" y="2391922"/>
            <a:ext cx="2732782" cy="991618"/>
          </a:xfrm>
          <a:prstGeom prst="rect">
            <a:avLst/>
          </a:prstGeom>
        </p:spPr>
        <p:txBody>
          <a:bodyPr wrap="square">
            <a:spAutoFit/>
          </a:bodyPr>
          <a:lstStyle/>
          <a:p>
            <a:pPr algn="just">
              <a:lnSpc>
                <a:spcPct val="150000"/>
              </a:lnSpc>
            </a:pPr>
            <a:r>
              <a:rPr lang="zh-CN" altLang="zh-CN" dirty="0"/>
              <a:t>在一些人逃离武汉的同时，也有身在武汉的人发出来自疫区的声音，表示会自觉留守武汉</a:t>
            </a:r>
            <a:endParaRPr lang="zh-CN" altLang="en-US" sz="1000" dirty="0">
              <a:solidFill>
                <a:schemeClr val="bg1">
                  <a:lumMod val="50000"/>
                </a:schemeClr>
              </a:solidFill>
              <a:latin typeface="+mj-ea"/>
              <a:ea typeface="+mj-ea"/>
            </a:endParaRPr>
          </a:p>
        </p:txBody>
      </p:sp>
      <p:grpSp>
        <p:nvGrpSpPr>
          <p:cNvPr id="18" name="组合 17"/>
          <p:cNvGrpSpPr/>
          <p:nvPr/>
        </p:nvGrpSpPr>
        <p:grpSpPr>
          <a:xfrm>
            <a:off x="656974" y="2301598"/>
            <a:ext cx="2966759" cy="1215697"/>
            <a:chOff x="3820559" y="2272420"/>
            <a:chExt cx="4606155" cy="1865014"/>
          </a:xfrm>
        </p:grpSpPr>
        <p:sp>
          <p:nvSpPr>
            <p:cNvPr id="4" name="矩形 3"/>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8022522" y="4054664"/>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5"/>
          <p:cNvSpPr txBox="1">
            <a:spLocks noChangeArrowheads="1"/>
          </p:cNvSpPr>
          <p:nvPr/>
        </p:nvSpPr>
        <p:spPr bwMode="auto">
          <a:xfrm>
            <a:off x="975984" y="2144046"/>
            <a:ext cx="68531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zh-CN" sz="2000" dirty="0">
                <a:solidFill>
                  <a:srgbClr val="4F6383"/>
                </a:solidFill>
                <a:latin typeface="方正兰亭黑_GBK"/>
                <a:ea typeface="方正兰亭黑_GBK"/>
              </a:rPr>
              <a:t>在这次的疫情中，也有很多人将“小我”融入到“大我”中</a:t>
            </a:r>
          </a:p>
        </p:txBody>
      </p:sp>
      <p:grpSp>
        <p:nvGrpSpPr>
          <p:cNvPr id="5" name="组合 4"/>
          <p:cNvGrpSpPr/>
          <p:nvPr/>
        </p:nvGrpSpPr>
        <p:grpSpPr>
          <a:xfrm>
            <a:off x="3590861" y="1211326"/>
            <a:ext cx="4130161" cy="3261151"/>
            <a:chOff x="3733200" y="1095071"/>
            <a:chExt cx="4130161" cy="3261151"/>
          </a:xfrm>
        </p:grpSpPr>
        <p:pic>
          <p:nvPicPr>
            <p:cNvPr id="21" name="图片 2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33200" y="2235821"/>
              <a:ext cx="2330450" cy="1456055"/>
            </a:xfrm>
            <a:prstGeom prst="rect">
              <a:avLst/>
            </a:prstGeom>
            <a:noFill/>
            <a:ln>
              <a:noFill/>
            </a:ln>
          </p:spPr>
        </p:pic>
        <p:pic>
          <p:nvPicPr>
            <p:cNvPr id="22" name="图片 21"/>
            <p:cNvPicPr/>
            <p:nvPr/>
          </p:nvPicPr>
          <p:blipFill>
            <a:blip r:embed="rId6"/>
            <a:stretch>
              <a:fillRect/>
            </a:stretch>
          </p:blipFill>
          <p:spPr>
            <a:xfrm>
              <a:off x="6029432" y="1095071"/>
              <a:ext cx="1833929" cy="3261151"/>
            </a:xfrm>
            <a:prstGeom prst="rect">
              <a:avLst/>
            </a:prstGeom>
          </p:spPr>
        </p:pic>
      </p:grpSp>
      <p:sp>
        <p:nvSpPr>
          <p:cNvPr id="23" name="文本框 5"/>
          <p:cNvSpPr txBox="1">
            <a:spLocks noChangeArrowheads="1"/>
          </p:cNvSpPr>
          <p:nvPr/>
        </p:nvSpPr>
        <p:spPr bwMode="auto">
          <a:xfrm>
            <a:off x="654747" y="1709289"/>
            <a:ext cx="1826141"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医护人员坚守岗位</a:t>
            </a:r>
          </a:p>
        </p:txBody>
      </p:sp>
      <p:sp>
        <p:nvSpPr>
          <p:cNvPr id="24" name="矩形 23"/>
          <p:cNvSpPr/>
          <p:nvPr/>
        </p:nvSpPr>
        <p:spPr>
          <a:xfrm>
            <a:off x="830255" y="2410983"/>
            <a:ext cx="2732782" cy="1337945"/>
          </a:xfrm>
          <a:prstGeom prst="rect">
            <a:avLst/>
          </a:prstGeom>
        </p:spPr>
        <p:txBody>
          <a:bodyPr wrap="square">
            <a:spAutoFit/>
          </a:bodyPr>
          <a:lstStyle/>
          <a:p>
            <a:pPr algn="just">
              <a:lnSpc>
                <a:spcPct val="150000"/>
              </a:lnSpc>
            </a:pPr>
            <a:r>
              <a:rPr lang="zh-CN" altLang="zh-CN" dirty="0"/>
              <a:t>以钟南山院士为首的各地援鄂医护人员以及坚守在自己岗位上的当地的医护人员守护着我们的平安。</a:t>
            </a:r>
            <a:endParaRPr lang="zh-CN" altLang="en-US" sz="1000" dirty="0">
              <a:solidFill>
                <a:schemeClr val="bg1">
                  <a:lumMod val="50000"/>
                </a:schemeClr>
              </a:solidFill>
              <a:latin typeface="+mj-ea"/>
              <a:ea typeface="+mj-ea"/>
            </a:endParaRPr>
          </a:p>
        </p:txBody>
      </p:sp>
      <p:grpSp>
        <p:nvGrpSpPr>
          <p:cNvPr id="25" name="组合 24"/>
          <p:cNvGrpSpPr/>
          <p:nvPr/>
        </p:nvGrpSpPr>
        <p:grpSpPr>
          <a:xfrm>
            <a:off x="654747" y="2234299"/>
            <a:ext cx="3065632" cy="1492527"/>
            <a:chOff x="3820559" y="2272420"/>
            <a:chExt cx="4606155" cy="1865014"/>
          </a:xfrm>
        </p:grpSpPr>
        <p:sp>
          <p:nvSpPr>
            <p:cNvPr id="26" name="矩形 25"/>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3776273" y="322283"/>
            <a:ext cx="3974583" cy="4403653"/>
            <a:chOff x="3680014" y="292488"/>
            <a:chExt cx="3974583" cy="4403653"/>
          </a:xfrm>
        </p:grpSpPr>
        <p:pic>
          <p:nvPicPr>
            <p:cNvPr id="31" name="图片 30"/>
            <p:cNvPicPr/>
            <p:nvPr/>
          </p:nvPicPr>
          <p:blipFill rotWithShape="1">
            <a:blip r:embed="rId7"/>
            <a:srcRect b="16728"/>
            <a:stretch>
              <a:fillRect/>
            </a:stretch>
          </p:blipFill>
          <p:spPr>
            <a:xfrm>
              <a:off x="3739009" y="378186"/>
              <a:ext cx="1706245" cy="2064340"/>
            </a:xfrm>
            <a:prstGeom prst="rect">
              <a:avLst/>
            </a:prstGeom>
          </p:spPr>
        </p:pic>
        <p:pic>
          <p:nvPicPr>
            <p:cNvPr id="34" name="图片 33"/>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80014" y="2442526"/>
              <a:ext cx="1771650" cy="2253615"/>
            </a:xfrm>
            <a:prstGeom prst="rect">
              <a:avLst/>
            </a:prstGeom>
            <a:noFill/>
            <a:ln>
              <a:noFill/>
            </a:ln>
          </p:spPr>
        </p:pic>
        <p:pic>
          <p:nvPicPr>
            <p:cNvPr id="35" name="图片 34"/>
            <p:cNvPicPr/>
            <p:nvPr/>
          </p:nvPicPr>
          <p:blipFill rotWithShape="1">
            <a:blip r:embed="rId9" cstate="print">
              <a:extLst>
                <a:ext uri="{28A0092B-C50C-407E-A947-70E740481C1C}">
                  <a14:useLocalDpi xmlns:a14="http://schemas.microsoft.com/office/drawing/2010/main" val="0"/>
                </a:ext>
              </a:extLst>
            </a:blip>
            <a:srcRect l="10079" r="3372" b="17186"/>
            <a:stretch>
              <a:fillRect/>
            </a:stretch>
          </p:blipFill>
          <p:spPr bwMode="auto">
            <a:xfrm>
              <a:off x="5445254" y="2729863"/>
              <a:ext cx="2209343" cy="1853703"/>
            </a:xfrm>
            <a:prstGeom prst="rect">
              <a:avLst/>
            </a:prstGeom>
            <a:noFill/>
            <a:ln>
              <a:noFill/>
            </a:ln>
          </p:spPr>
        </p:pic>
        <p:pic>
          <p:nvPicPr>
            <p:cNvPr id="32" name="图片 31"/>
            <p:cNvPicPr/>
            <p:nvPr/>
          </p:nvPicPr>
          <p:blipFill>
            <a:blip r:embed="rId10"/>
            <a:stretch>
              <a:fillRect/>
            </a:stretch>
          </p:blipFill>
          <p:spPr>
            <a:xfrm>
              <a:off x="5424042" y="292488"/>
              <a:ext cx="1870075" cy="2442845"/>
            </a:xfrm>
            <a:prstGeom prst="rect">
              <a:avLst/>
            </a:prstGeom>
          </p:spPr>
        </p:pic>
      </p:grpSp>
      <p:sp>
        <p:nvSpPr>
          <p:cNvPr id="36" name="文本框 5"/>
          <p:cNvSpPr txBox="1">
            <a:spLocks noChangeArrowheads="1"/>
          </p:cNvSpPr>
          <p:nvPr/>
        </p:nvSpPr>
        <p:spPr bwMode="auto">
          <a:xfrm>
            <a:off x="663709" y="1709289"/>
            <a:ext cx="1620957"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志愿者义无反顾</a:t>
            </a:r>
          </a:p>
        </p:txBody>
      </p:sp>
      <p:grpSp>
        <p:nvGrpSpPr>
          <p:cNvPr id="38" name="组合 37"/>
          <p:cNvGrpSpPr/>
          <p:nvPr/>
        </p:nvGrpSpPr>
        <p:grpSpPr>
          <a:xfrm>
            <a:off x="663709" y="2234299"/>
            <a:ext cx="3065632" cy="2016813"/>
            <a:chOff x="3820559" y="2272420"/>
            <a:chExt cx="4606155" cy="1865014"/>
          </a:xfrm>
        </p:grpSpPr>
        <p:sp>
          <p:nvSpPr>
            <p:cNvPr id="39" name="矩形 38"/>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3769706" y="1117931"/>
            <a:ext cx="3992460" cy="3038158"/>
            <a:chOff x="3698747" y="1117931"/>
            <a:chExt cx="3992460" cy="3038158"/>
          </a:xfrm>
        </p:grpSpPr>
        <p:pic>
          <p:nvPicPr>
            <p:cNvPr id="44" name="图片 43"/>
            <p:cNvPicPr/>
            <p:nvPr/>
          </p:nvPicPr>
          <p:blipFill>
            <a:blip r:embed="rId11">
              <a:extLst>
                <a:ext uri="{28A0092B-C50C-407E-A947-70E740481C1C}">
                  <a14:useLocalDpi xmlns:a14="http://schemas.microsoft.com/office/drawing/2010/main" val="0"/>
                </a:ext>
              </a:extLst>
            </a:blip>
            <a:srcRect/>
            <a:stretch>
              <a:fillRect/>
            </a:stretch>
          </p:blipFill>
          <p:spPr bwMode="auto">
            <a:xfrm>
              <a:off x="3698747" y="1117931"/>
              <a:ext cx="1981137" cy="3038158"/>
            </a:xfrm>
            <a:prstGeom prst="rect">
              <a:avLst/>
            </a:prstGeom>
            <a:noFill/>
          </p:spPr>
        </p:pic>
        <p:pic>
          <p:nvPicPr>
            <p:cNvPr id="45" name="图片 44"/>
            <p:cNvPicPr/>
            <p:nvPr/>
          </p:nvPicPr>
          <p:blipFill>
            <a:blip r:embed="rId12">
              <a:extLst>
                <a:ext uri="{28A0092B-C50C-407E-A947-70E740481C1C}">
                  <a14:useLocalDpi xmlns:a14="http://schemas.microsoft.com/office/drawing/2010/main" val="0"/>
                </a:ext>
              </a:extLst>
            </a:blip>
            <a:srcRect/>
            <a:stretch>
              <a:fillRect/>
            </a:stretch>
          </p:blipFill>
          <p:spPr bwMode="auto">
            <a:xfrm>
              <a:off x="5750061" y="1142392"/>
              <a:ext cx="1941146" cy="2971411"/>
            </a:xfrm>
            <a:prstGeom prst="rect">
              <a:avLst/>
            </a:prstGeom>
            <a:noFill/>
          </p:spPr>
        </p:pic>
      </p:grpSp>
      <p:grpSp>
        <p:nvGrpSpPr>
          <p:cNvPr id="48" name="组合 47"/>
          <p:cNvGrpSpPr/>
          <p:nvPr/>
        </p:nvGrpSpPr>
        <p:grpSpPr>
          <a:xfrm>
            <a:off x="567480" y="574399"/>
            <a:ext cx="2564805" cy="532835"/>
            <a:chOff x="349800" y="270568"/>
            <a:chExt cx="1977064" cy="532835"/>
          </a:xfrm>
        </p:grpSpPr>
        <p:sp>
          <p:nvSpPr>
            <p:cNvPr id="49" name="PA_文本框 1"/>
            <p:cNvSpPr txBox="1"/>
            <p:nvPr>
              <p:custDataLst>
                <p:tags r:id="rId1"/>
              </p:custDataLst>
            </p:nvPr>
          </p:nvSpPr>
          <p:spPr>
            <a:xfrm>
              <a:off x="349800" y="270568"/>
              <a:ext cx="1977064" cy="366895"/>
            </a:xfrm>
            <a:prstGeom prst="rect">
              <a:avLst/>
            </a:prstGeom>
            <a:noFill/>
          </p:spPr>
          <p:txBody>
            <a:bodyPr wrap="none" lIns="0" tIns="0" rIns="0" rtlCol="0">
              <a:spAutoFit/>
            </a:bodyPr>
            <a:lstStyle/>
            <a:p>
              <a:pPr>
                <a:lnSpc>
                  <a:spcPts val="2700"/>
                </a:lnSpc>
              </a:pPr>
              <a:r>
                <a:rPr lang="zh-CN" altLang="en-US" sz="2000" b="1" dirty="0">
                  <a:solidFill>
                    <a:srgbClr val="2B3649"/>
                  </a:solidFill>
                  <a:latin typeface="+mj-ea"/>
                  <a:ea typeface="+mj-ea"/>
                  <a:cs typeface="+mn-ea"/>
                </a:rPr>
                <a:t>逃离者与逆行者的表现</a:t>
              </a:r>
            </a:p>
          </p:txBody>
        </p:sp>
        <p:sp>
          <p:nvSpPr>
            <p:cNvPr id="52" name="PA_文本框 1"/>
            <p:cNvSpPr txBox="1"/>
            <p:nvPr>
              <p:custDataLst>
                <p:tags r:id="rId2"/>
              </p:custDataLst>
            </p:nvPr>
          </p:nvSpPr>
          <p:spPr>
            <a:xfrm>
              <a:off x="349800" y="558208"/>
              <a:ext cx="1486542" cy="245195"/>
            </a:xfrm>
            <a:prstGeom prst="rect">
              <a:avLst/>
            </a:prstGeom>
            <a:noFill/>
          </p:spPr>
          <p:txBody>
            <a:bodyPr wrap="square" lIns="0" tIns="0" rIns="0" rtlCol="0">
              <a:spAutoFit/>
            </a:bodyPr>
            <a:lstStyle/>
            <a:p>
              <a:pPr>
                <a:lnSpc>
                  <a:spcPts val="1725"/>
                </a:lnSpc>
              </a:pPr>
              <a:r>
                <a:rPr lang="zh-CN" altLang="en-US" sz="1100" dirty="0">
                  <a:solidFill>
                    <a:srgbClr val="2B3649"/>
                  </a:solidFill>
                  <a:cs typeface="+mn-ea"/>
                  <a:sym typeface="+mn-lt"/>
                </a:rPr>
                <a:t>鲜明对比</a:t>
              </a:r>
              <a:endParaRPr lang="en-US" altLang="zh-CN" sz="1100" dirty="0">
                <a:solidFill>
                  <a:srgbClr val="2B3649"/>
                </a:solidFill>
                <a:cs typeface="+mn-ea"/>
                <a:sym typeface="+mn-lt"/>
              </a:endParaRPr>
            </a:p>
          </p:txBody>
        </p:sp>
      </p:grpSp>
      <p:sp>
        <p:nvSpPr>
          <p:cNvPr id="2" name="文本框 1"/>
          <p:cNvSpPr txBox="1"/>
          <p:nvPr/>
        </p:nvSpPr>
        <p:spPr>
          <a:xfrm>
            <a:off x="3132285" y="593645"/>
            <a:ext cx="909223" cy="300082"/>
          </a:xfrm>
          <a:prstGeom prst="rect">
            <a:avLst/>
          </a:prstGeom>
          <a:noFill/>
        </p:spPr>
        <p:txBody>
          <a:bodyPr wrap="none" rtlCol="0">
            <a:spAutoFit/>
          </a:bodyPr>
          <a:lstStyle/>
          <a:p>
            <a:r>
              <a:rPr lang="en-US" altLang="zh-CN" b="1" dirty="0"/>
              <a:t>----</a:t>
            </a:r>
            <a:r>
              <a:rPr lang="zh-CN" altLang="en-US" b="1" dirty="0"/>
              <a:t>逆行者</a:t>
            </a:r>
          </a:p>
        </p:txBody>
      </p:sp>
      <p:sp>
        <p:nvSpPr>
          <p:cNvPr id="37" name="矩形 36"/>
          <p:cNvSpPr/>
          <p:nvPr/>
        </p:nvSpPr>
        <p:spPr>
          <a:xfrm>
            <a:off x="766192" y="2537983"/>
            <a:ext cx="2732782" cy="1649095"/>
          </a:xfrm>
          <a:prstGeom prst="rect">
            <a:avLst/>
          </a:prstGeom>
        </p:spPr>
        <p:txBody>
          <a:bodyPr wrap="square">
            <a:spAutoFit/>
          </a:bodyPr>
          <a:lstStyle/>
          <a:p>
            <a:pPr algn="just">
              <a:lnSpc>
                <a:spcPct val="150000"/>
              </a:lnSpc>
            </a:pPr>
            <a:r>
              <a:rPr lang="zh-CN" altLang="zh-CN" dirty="0"/>
              <a:t>同时在疫情初期，方舱医院，雷神山，火神山的建设需要大量人力和物力。而在那样的时刻，许多人通过网络得知这样的消息后，义无反顾加入到了建设的大军中。</a:t>
            </a:r>
            <a:endParaRPr lang="zh-CN" altLang="en-US" sz="1000" dirty="0">
              <a:solidFill>
                <a:schemeClr val="bg1">
                  <a:lumMod val="50000"/>
                </a:schemeClr>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3" nodeType="clickEffect">
                                  <p:stCondLst>
                                    <p:cond delay="0"/>
                                  </p:stCondLst>
                                  <p:childTnLst>
                                    <p:animMotion origin="layout" path="M -3.61111E-6 -4.19753E-6 L -0.00243 -0.20802 " pathEditMode="relative" rAng="0" ptsTypes="AA">
                                      <p:cBhvr>
                                        <p:cTn id="16" dur="1300" fill="hold"/>
                                        <p:tgtEl>
                                          <p:spTgt spid="19"/>
                                        </p:tgtEl>
                                        <p:attrNameLst>
                                          <p:attrName>ppt_x</p:attrName>
                                          <p:attrName>ppt_y</p:attrName>
                                        </p:attrNameLst>
                                      </p:cBhvr>
                                      <p:rCtr x="-122" y="-10401"/>
                                    </p:animMotion>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anim calcmode="lin" valueType="num">
                                      <p:cBhvr>
                                        <p:cTn id="21" dur="1000" fill="hold"/>
                                        <p:tgtEl>
                                          <p:spTgt spid="50"/>
                                        </p:tgtEl>
                                        <p:attrNameLst>
                                          <p:attrName>ppt_x</p:attrName>
                                        </p:attrNameLst>
                                      </p:cBhvr>
                                      <p:tavLst>
                                        <p:tav tm="0">
                                          <p:val>
                                            <p:strVal val="#ppt_x"/>
                                          </p:val>
                                        </p:tav>
                                        <p:tav tm="100000">
                                          <p:val>
                                            <p:strVal val="#ppt_x"/>
                                          </p:val>
                                        </p:tav>
                                      </p:tavLst>
                                    </p:anim>
                                    <p:anim calcmode="lin" valueType="num">
                                      <p:cBhvr>
                                        <p:cTn id="22" dur="1000" fill="hold"/>
                                        <p:tgtEl>
                                          <p:spTgt spid="50"/>
                                        </p:tgtEl>
                                        <p:attrNameLst>
                                          <p:attrName>ppt_y</p:attrName>
                                        </p:attrNameLst>
                                      </p:cBhvr>
                                      <p:tavLst>
                                        <p:tav tm="0">
                                          <p:val>
                                            <p:strVal val="#ppt_y+.1"/>
                                          </p:val>
                                        </p:tav>
                                        <p:tav tm="100000">
                                          <p:val>
                                            <p:strVal val="#ppt_y"/>
                                          </p:val>
                                        </p:tav>
                                      </p:tavLst>
                                    </p:anim>
                                  </p:childTnLst>
                                </p:cTn>
                              </p:par>
                              <p:par>
                                <p:cTn id="23" presetID="21" presetClass="entr" presetSubtype="1"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heel(1)">
                                      <p:cBhvr>
                                        <p:cTn id="25" dur="1000"/>
                                        <p:tgtEl>
                                          <p:spTgt spid="18"/>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wipe(down)">
                                      <p:cBhvr>
                                        <p:cTn id="29" dur="500"/>
                                        <p:tgtEl>
                                          <p:spTgt spid="5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3500"/>
                            </p:stCondLst>
                            <p:childTnLst>
                              <p:par>
                                <p:cTn id="38" presetID="16" presetClass="entr" presetSubtype="42" fill="hold" nodeType="afterEffect">
                                  <p:stCondLst>
                                    <p:cond delay="500"/>
                                  </p:stCondLst>
                                  <p:childTnLst>
                                    <p:set>
                                      <p:cBhvr>
                                        <p:cTn id="39" dur="1" fill="hold">
                                          <p:stCondLst>
                                            <p:cond delay="0"/>
                                          </p:stCondLst>
                                        </p:cTn>
                                        <p:tgtEl>
                                          <p:spTgt spid="5"/>
                                        </p:tgtEl>
                                        <p:attrNameLst>
                                          <p:attrName>style.visibility</p:attrName>
                                        </p:attrNameLst>
                                      </p:cBhvr>
                                      <p:to>
                                        <p:strVal val="visible"/>
                                      </p:to>
                                    </p:set>
                                    <p:animEffect transition="in" filter="barn(out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6" fill="hold" nodeType="clickEffect">
                                  <p:stCondLst>
                                    <p:cond delay="0"/>
                                  </p:stCondLst>
                                  <p:childTnLst>
                                    <p:animEffect transition="out" filter="barn(inHorizontal)">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par>
                          <p:cTn id="46" fill="hold">
                            <p:stCondLst>
                              <p:cond delay="500"/>
                            </p:stCondLst>
                            <p:childTnLst>
                              <p:par>
                                <p:cTn id="47" presetID="22" presetClass="exit" presetSubtype="1" fill="hold" grpId="1" nodeType="afterEffect">
                                  <p:stCondLst>
                                    <p:cond delay="0"/>
                                  </p:stCondLst>
                                  <p:childTnLst>
                                    <p:animEffect transition="out" filter="wipe(up)">
                                      <p:cBhvr>
                                        <p:cTn id="48" dur="500"/>
                                        <p:tgtEl>
                                          <p:spTgt spid="51"/>
                                        </p:tgtEl>
                                      </p:cBhvr>
                                    </p:animEffect>
                                    <p:set>
                                      <p:cBhvr>
                                        <p:cTn id="49" dur="1" fill="hold">
                                          <p:stCondLst>
                                            <p:cond delay="499"/>
                                          </p:stCondLst>
                                        </p:cTn>
                                        <p:tgtEl>
                                          <p:spTgt spid="51"/>
                                        </p:tgtEl>
                                        <p:attrNameLst>
                                          <p:attrName>style.visibility</p:attrName>
                                        </p:attrNameLst>
                                      </p:cBhvr>
                                      <p:to>
                                        <p:strVal val="hidden"/>
                                      </p:to>
                                    </p:set>
                                  </p:childTnLst>
                                </p:cTn>
                              </p:par>
                              <p:par>
                                <p:cTn id="50" presetID="21" presetClass="exit" presetSubtype="1" fill="hold" nodeType="withEffect">
                                  <p:stCondLst>
                                    <p:cond delay="0"/>
                                  </p:stCondLst>
                                  <p:childTnLst>
                                    <p:animEffect transition="out" filter="wheel(1)">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22" presetClass="exit" presetSubtype="2" fill="hold" grpId="1" nodeType="withEffect">
                                  <p:stCondLst>
                                    <p:cond delay="0"/>
                                  </p:stCondLst>
                                  <p:childTnLst>
                                    <p:animEffect transition="out" filter="wipe(right)">
                                      <p:cBhvr>
                                        <p:cTn id="54" dur="500"/>
                                        <p:tgtEl>
                                          <p:spTgt spid="50"/>
                                        </p:tgtEl>
                                      </p:cBhvr>
                                    </p:animEffect>
                                    <p:set>
                                      <p:cBhvr>
                                        <p:cTn id="55" dur="1" fill="hold">
                                          <p:stCondLst>
                                            <p:cond delay="499"/>
                                          </p:stCondLst>
                                        </p:cTn>
                                        <p:tgtEl>
                                          <p:spTgt spid="50"/>
                                        </p:tgtEl>
                                        <p:attrNameLst>
                                          <p:attrName>style.visibility</p:attrName>
                                        </p:attrNameLst>
                                      </p:cBhvr>
                                      <p:to>
                                        <p:strVal val="hidden"/>
                                      </p:to>
                                    </p:set>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wheel(1)">
                                      <p:cBhvr>
                                        <p:cTn id="64" dur="1000"/>
                                        <p:tgtEl>
                                          <p:spTgt spid="25"/>
                                        </p:tgtEl>
                                      </p:cBhvr>
                                    </p:animEffect>
                                  </p:childTnLst>
                                </p:cTn>
                              </p:par>
                            </p:childTnLst>
                          </p:cTn>
                        </p:par>
                        <p:par>
                          <p:cTn id="65" fill="hold">
                            <p:stCondLst>
                              <p:cond delay="2000"/>
                            </p:stCondLst>
                            <p:childTnLst>
                              <p:par>
                                <p:cTn id="66" presetID="22" presetClass="entr" presetSubtype="4"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childTnLst>
                          </p:cTn>
                        </p:par>
                        <p:par>
                          <p:cTn id="69" fill="hold">
                            <p:stCondLst>
                              <p:cond delay="2500"/>
                            </p:stCondLst>
                            <p:childTnLst>
                              <p:par>
                                <p:cTn id="70" presetID="21" presetClass="entr" presetSubtype="1" fill="hold" nodeType="afterEffect">
                                  <p:stCondLst>
                                    <p:cond delay="500"/>
                                  </p:stCondLst>
                                  <p:childTnLst>
                                    <p:set>
                                      <p:cBhvr>
                                        <p:cTn id="71" dur="1" fill="hold">
                                          <p:stCondLst>
                                            <p:cond delay="0"/>
                                          </p:stCondLst>
                                        </p:cTn>
                                        <p:tgtEl>
                                          <p:spTgt spid="7"/>
                                        </p:tgtEl>
                                        <p:attrNameLst>
                                          <p:attrName>style.visibility</p:attrName>
                                        </p:attrNameLst>
                                      </p:cBhvr>
                                      <p:to>
                                        <p:strVal val="visible"/>
                                      </p:to>
                                    </p:set>
                                    <p:animEffect transition="in" filter="wheel(1)">
                                      <p:cBhvr>
                                        <p:cTn id="72" dur="6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xit" presetSubtype="1" fill="hold" grpId="1" nodeType="clickEffect">
                                  <p:stCondLst>
                                    <p:cond delay="0"/>
                                  </p:stCondLst>
                                  <p:childTnLst>
                                    <p:animEffect transition="out" filter="wipe(up)">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par>
                                <p:cTn id="78" presetID="21" presetClass="exit" presetSubtype="1" fill="hold" nodeType="withEffect">
                                  <p:stCondLst>
                                    <p:cond delay="0"/>
                                  </p:stCondLst>
                                  <p:childTnLst>
                                    <p:animEffect transition="out" filter="wheel(1)">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22" presetClass="exit" presetSubtype="2" fill="hold" grpId="1" nodeType="withEffect">
                                  <p:stCondLst>
                                    <p:cond delay="0"/>
                                  </p:stCondLst>
                                  <p:childTnLst>
                                    <p:animEffect transition="out" filter="wipe(right)">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childTnLst>
                          </p:cTn>
                        </p:par>
                        <p:par>
                          <p:cTn id="84" fill="hold">
                            <p:stCondLst>
                              <p:cond delay="500"/>
                            </p:stCondLst>
                            <p:childTnLst>
                              <p:par>
                                <p:cTn id="85" presetID="21" presetClass="exit" presetSubtype="1" fill="hold" nodeType="afterEffect">
                                  <p:stCondLst>
                                    <p:cond delay="0"/>
                                  </p:stCondLst>
                                  <p:childTnLst>
                                    <p:animEffect transition="out" filter="wheel(1)">
                                      <p:cBhvr>
                                        <p:cTn id="86" dur="600"/>
                                        <p:tgtEl>
                                          <p:spTgt spid="7"/>
                                        </p:tgtEl>
                                      </p:cBhvr>
                                    </p:animEffect>
                                    <p:set>
                                      <p:cBhvr>
                                        <p:cTn id="87" dur="1" fill="hold">
                                          <p:stCondLst>
                                            <p:cond delay="599"/>
                                          </p:stCondLst>
                                        </p:cTn>
                                        <p:tgtEl>
                                          <p:spTgt spid="7"/>
                                        </p:tgtEl>
                                        <p:attrNameLst>
                                          <p:attrName>style.visibility</p:attrName>
                                        </p:attrNameLst>
                                      </p:cBhvr>
                                      <p:to>
                                        <p:strVal val="hidden"/>
                                      </p:to>
                                    </p:set>
                                  </p:childTnLst>
                                </p:cTn>
                              </p:par>
                            </p:childTnLst>
                          </p:cTn>
                        </p:par>
                        <p:par>
                          <p:cTn id="88" fill="hold">
                            <p:stCondLst>
                              <p:cond delay="1100"/>
                            </p:stCondLst>
                            <p:childTnLst>
                              <p:par>
                                <p:cTn id="89" presetID="42" presetClass="entr" presetSubtype="0" fill="hold" grpId="0" nodeType="after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1000"/>
                                        <p:tgtEl>
                                          <p:spTgt spid="36"/>
                                        </p:tgtEl>
                                      </p:cBhvr>
                                    </p:animEffect>
                                    <p:anim calcmode="lin" valueType="num">
                                      <p:cBhvr>
                                        <p:cTn id="92" dur="1000" fill="hold"/>
                                        <p:tgtEl>
                                          <p:spTgt spid="36"/>
                                        </p:tgtEl>
                                        <p:attrNameLst>
                                          <p:attrName>ppt_x</p:attrName>
                                        </p:attrNameLst>
                                      </p:cBhvr>
                                      <p:tavLst>
                                        <p:tav tm="0">
                                          <p:val>
                                            <p:strVal val="#ppt_x"/>
                                          </p:val>
                                        </p:tav>
                                        <p:tav tm="100000">
                                          <p:val>
                                            <p:strVal val="#ppt_x"/>
                                          </p:val>
                                        </p:tav>
                                      </p:tavLst>
                                    </p:anim>
                                    <p:anim calcmode="lin" valueType="num">
                                      <p:cBhvr>
                                        <p:cTn id="93" dur="1000" fill="hold"/>
                                        <p:tgtEl>
                                          <p:spTgt spid="36"/>
                                        </p:tgtEl>
                                        <p:attrNameLst>
                                          <p:attrName>ppt_y</p:attrName>
                                        </p:attrNameLst>
                                      </p:cBhvr>
                                      <p:tavLst>
                                        <p:tav tm="0">
                                          <p:val>
                                            <p:strVal val="#ppt_y+.1"/>
                                          </p:val>
                                        </p:tav>
                                        <p:tav tm="100000">
                                          <p:val>
                                            <p:strVal val="#ppt_y"/>
                                          </p:val>
                                        </p:tav>
                                      </p:tavLst>
                                    </p:anim>
                                  </p:childTnLst>
                                </p:cTn>
                              </p:par>
                              <p:par>
                                <p:cTn id="94" presetID="21" presetClass="entr" presetSubtype="1" fill="hold" nodeType="withEffect">
                                  <p:stCondLst>
                                    <p:cond delay="500"/>
                                  </p:stCondLst>
                                  <p:childTnLst>
                                    <p:set>
                                      <p:cBhvr>
                                        <p:cTn id="95" dur="1" fill="hold">
                                          <p:stCondLst>
                                            <p:cond delay="0"/>
                                          </p:stCondLst>
                                        </p:cTn>
                                        <p:tgtEl>
                                          <p:spTgt spid="38"/>
                                        </p:tgtEl>
                                        <p:attrNameLst>
                                          <p:attrName>style.visibility</p:attrName>
                                        </p:attrNameLst>
                                      </p:cBhvr>
                                      <p:to>
                                        <p:strVal val="visible"/>
                                      </p:to>
                                    </p:set>
                                    <p:animEffect transition="in" filter="wheel(1)">
                                      <p:cBhvr>
                                        <p:cTn id="96" dur="1000"/>
                                        <p:tgtEl>
                                          <p:spTgt spid="38"/>
                                        </p:tgtEl>
                                      </p:cBhvr>
                                    </p:animEffect>
                                  </p:childTnLst>
                                </p:cTn>
                              </p:par>
                            </p:childTnLst>
                          </p:cTn>
                        </p:par>
                        <p:par>
                          <p:cTn id="97" fill="hold">
                            <p:stCondLst>
                              <p:cond delay="2600"/>
                            </p:stCondLst>
                            <p:childTnLst>
                              <p:par>
                                <p:cTn id="98" presetID="22" presetClass="entr" presetSubtype="4" fill="hold" grpId="0" nodeType="after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down)">
                                      <p:cBhvr>
                                        <p:cTn id="100" dur="500"/>
                                        <p:tgtEl>
                                          <p:spTgt spid="37"/>
                                        </p:tgtEl>
                                      </p:cBhvr>
                                    </p:animEffect>
                                  </p:childTnLst>
                                </p:cTn>
                              </p:par>
                            </p:childTnLst>
                          </p:cTn>
                        </p:par>
                        <p:par>
                          <p:cTn id="101" fill="hold">
                            <p:stCondLst>
                              <p:cond delay="3100"/>
                            </p:stCondLst>
                            <p:childTnLst>
                              <p:par>
                                <p:cTn id="102" presetID="16" presetClass="entr" presetSubtype="21" fill="hold" nodeType="afterEffect">
                                  <p:stCondLst>
                                    <p:cond delay="500"/>
                                  </p:stCondLst>
                                  <p:childTnLst>
                                    <p:set>
                                      <p:cBhvr>
                                        <p:cTn id="103" dur="1" fill="hold">
                                          <p:stCondLst>
                                            <p:cond delay="0"/>
                                          </p:stCondLst>
                                        </p:cTn>
                                        <p:tgtEl>
                                          <p:spTgt spid="11"/>
                                        </p:tgtEl>
                                        <p:attrNameLst>
                                          <p:attrName>style.visibility</p:attrName>
                                        </p:attrNameLst>
                                      </p:cBhvr>
                                      <p:to>
                                        <p:strVal val="visible"/>
                                      </p:to>
                                    </p:set>
                                    <p:animEffect transition="in" filter="barn(inVertical)">
                                      <p:cBhvr>
                                        <p:cTn id="104" dur="500"/>
                                        <p:tgtEl>
                                          <p:spTgt spid="1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xit" presetSubtype="1" fill="hold" grpId="1" nodeType="clickEffect">
                                  <p:stCondLst>
                                    <p:cond delay="0"/>
                                  </p:stCondLst>
                                  <p:childTnLst>
                                    <p:animEffect transition="out" filter="wipe(up)">
                                      <p:cBhvr>
                                        <p:cTn id="108" dur="500"/>
                                        <p:tgtEl>
                                          <p:spTgt spid="37"/>
                                        </p:tgtEl>
                                      </p:cBhvr>
                                    </p:animEffect>
                                    <p:set>
                                      <p:cBhvr>
                                        <p:cTn id="109" dur="1" fill="hold">
                                          <p:stCondLst>
                                            <p:cond delay="499"/>
                                          </p:stCondLst>
                                        </p:cTn>
                                        <p:tgtEl>
                                          <p:spTgt spid="37"/>
                                        </p:tgtEl>
                                        <p:attrNameLst>
                                          <p:attrName>style.visibility</p:attrName>
                                        </p:attrNameLst>
                                      </p:cBhvr>
                                      <p:to>
                                        <p:strVal val="hidden"/>
                                      </p:to>
                                    </p:set>
                                  </p:childTnLst>
                                </p:cTn>
                              </p:par>
                              <p:par>
                                <p:cTn id="110" presetID="21" presetClass="exit" presetSubtype="1" fill="hold" nodeType="withEffect">
                                  <p:stCondLst>
                                    <p:cond delay="0"/>
                                  </p:stCondLst>
                                  <p:childTnLst>
                                    <p:animEffect transition="out" filter="wheel(1)">
                                      <p:cBhvr>
                                        <p:cTn id="111" dur="500"/>
                                        <p:tgtEl>
                                          <p:spTgt spid="38"/>
                                        </p:tgtEl>
                                      </p:cBhvr>
                                    </p:animEffect>
                                    <p:set>
                                      <p:cBhvr>
                                        <p:cTn id="112" dur="1" fill="hold">
                                          <p:stCondLst>
                                            <p:cond delay="499"/>
                                          </p:stCondLst>
                                        </p:cTn>
                                        <p:tgtEl>
                                          <p:spTgt spid="38"/>
                                        </p:tgtEl>
                                        <p:attrNameLst>
                                          <p:attrName>style.visibility</p:attrName>
                                        </p:attrNameLst>
                                      </p:cBhvr>
                                      <p:to>
                                        <p:strVal val="hidden"/>
                                      </p:to>
                                    </p:set>
                                  </p:childTnLst>
                                </p:cTn>
                              </p:par>
                              <p:par>
                                <p:cTn id="113" presetID="22" presetClass="exit" presetSubtype="2" fill="hold" grpId="1" nodeType="withEffect">
                                  <p:stCondLst>
                                    <p:cond delay="0"/>
                                  </p:stCondLst>
                                  <p:childTnLst>
                                    <p:animEffect transition="out" filter="wipe(right)">
                                      <p:cBhvr>
                                        <p:cTn id="114" dur="500"/>
                                        <p:tgtEl>
                                          <p:spTgt spid="36"/>
                                        </p:tgtEl>
                                      </p:cBhvr>
                                    </p:animEffect>
                                    <p:set>
                                      <p:cBhvr>
                                        <p:cTn id="115" dur="1" fill="hold">
                                          <p:stCondLst>
                                            <p:cond delay="499"/>
                                          </p:stCondLst>
                                        </p:cTn>
                                        <p:tgtEl>
                                          <p:spTgt spid="36"/>
                                        </p:tgtEl>
                                        <p:attrNameLst>
                                          <p:attrName>style.visibility</p:attrName>
                                        </p:attrNameLst>
                                      </p:cBhvr>
                                      <p:to>
                                        <p:strVal val="hidden"/>
                                      </p:to>
                                    </p:set>
                                  </p:childTnLst>
                                </p:cTn>
                              </p:par>
                            </p:childTnLst>
                          </p:cTn>
                        </p:par>
                        <p:par>
                          <p:cTn id="116" fill="hold">
                            <p:stCondLst>
                              <p:cond delay="500"/>
                            </p:stCondLst>
                            <p:childTnLst>
                              <p:par>
                                <p:cTn id="117" presetID="16" presetClass="exit" presetSubtype="37" fill="hold" nodeType="afterEffect">
                                  <p:stCondLst>
                                    <p:cond delay="0"/>
                                  </p:stCondLst>
                                  <p:childTnLst>
                                    <p:animEffect transition="out" filter="barn(outVertical)">
                                      <p:cBhvr>
                                        <p:cTn id="118" dur="500"/>
                                        <p:tgtEl>
                                          <p:spTgt spid="11"/>
                                        </p:tgtEl>
                                      </p:cBhvr>
                                    </p:animEffect>
                                    <p:set>
                                      <p:cBhvr>
                                        <p:cTn id="119" dur="1" fill="hold">
                                          <p:stCondLst>
                                            <p:cond delay="499"/>
                                          </p:stCondLst>
                                        </p:cTn>
                                        <p:tgtEl>
                                          <p:spTgt spid="11"/>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2" nodeType="clickEffect">
                                  <p:stCondLst>
                                    <p:cond delay="0"/>
                                  </p:stCondLst>
                                  <p:childTnLst>
                                    <p:animEffect transition="out" filter="fade">
                                      <p:cBhvr>
                                        <p:cTn id="123" dur="500"/>
                                        <p:tgtEl>
                                          <p:spTgt spid="19"/>
                                        </p:tgtEl>
                                      </p:cBhvr>
                                    </p:animEffect>
                                    <p:set>
                                      <p:cBhvr>
                                        <p:cTn id="124" dur="1" fill="hold">
                                          <p:stCondLst>
                                            <p:cond delay="499"/>
                                          </p:stCondLst>
                                        </p:cTn>
                                        <p:tgtEl>
                                          <p:spTgt spid="19"/>
                                        </p:tgtEl>
                                        <p:attrNameLst>
                                          <p:attrName>style.visibility</p:attrName>
                                        </p:attrNameLst>
                                      </p:cBhvr>
                                      <p:to>
                                        <p:strVal val="hidden"/>
                                      </p:to>
                                    </p:set>
                                  </p:childTnLst>
                                </p:cTn>
                              </p:par>
                            </p:childTnLst>
                          </p:cTn>
                        </p:par>
                        <p:par>
                          <p:cTn id="125" fill="hold">
                            <p:stCondLst>
                              <p:cond delay="500"/>
                            </p:stCondLst>
                            <p:childTnLst>
                              <p:par>
                                <p:cTn id="126" presetID="10" presetClass="exit" presetSubtype="0" fill="hold" grpId="1" nodeType="afterEffect">
                                  <p:stCondLst>
                                    <p:cond delay="0"/>
                                  </p:stCondLst>
                                  <p:childTnLst>
                                    <p:animEffect transition="out" filter="fade">
                                      <p:cBhvr>
                                        <p:cTn id="127" dur="500"/>
                                        <p:tgtEl>
                                          <p:spTgt spid="20"/>
                                        </p:tgtEl>
                                      </p:cBhvr>
                                    </p:animEffect>
                                    <p:set>
                                      <p:cBhvr>
                                        <p:cTn id="128" dur="1" fill="hold">
                                          <p:stCondLst>
                                            <p:cond delay="499"/>
                                          </p:stCondLst>
                                        </p:cTn>
                                        <p:tgtEl>
                                          <p:spTgt spid="20"/>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7"/>
                                        </p:tgtEl>
                                      </p:cBhvr>
                                    </p:animEffect>
                                    <p:set>
                                      <p:cBhvr>
                                        <p:cTn id="1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50" grpId="0" animBg="1"/>
      <p:bldP spid="50" grpId="1" animBg="1"/>
      <p:bldP spid="51" grpId="0"/>
      <p:bldP spid="51" grpId="1"/>
      <p:bldP spid="20" grpId="0" animBg="1"/>
      <p:bldP spid="20" grpId="1" animBg="1"/>
      <p:bldP spid="19" grpId="0"/>
      <p:bldP spid="19" grpId="1"/>
      <p:bldP spid="19" grpId="2"/>
      <p:bldP spid="19" grpId="3"/>
      <p:bldP spid="23" grpId="0" animBg="1"/>
      <p:bldP spid="23" grpId="1" animBg="1"/>
      <p:bldP spid="24" grpId="0"/>
      <p:bldP spid="24" grpId="1"/>
      <p:bldP spid="36" grpId="0" animBg="1"/>
      <p:bldP spid="36" grpId="1" animBg="1"/>
      <p:bldP spid="37" grpId="0"/>
      <p:bldP spid="37"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4364"/>
            <a:ext cx="9144000" cy="5139136"/>
          </a:xfrm>
          <a:prstGeom prst="rect">
            <a:avLst/>
          </a:prstGeom>
        </p:spPr>
      </p:pic>
      <p:sp>
        <p:nvSpPr>
          <p:cNvPr id="11" name="矩形 10"/>
          <p:cNvSpPr/>
          <p:nvPr/>
        </p:nvSpPr>
        <p:spPr>
          <a:xfrm>
            <a:off x="1837291" y="1448448"/>
            <a:ext cx="5469418" cy="2284102"/>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11"/>
          <p:cNvSpPr/>
          <p:nvPr/>
        </p:nvSpPr>
        <p:spPr>
          <a:xfrm>
            <a:off x="2009994" y="1619987"/>
            <a:ext cx="5124012" cy="194102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260513" y="1956707"/>
            <a:ext cx="1096775" cy="1419619"/>
          </a:xfrm>
          <a:prstGeom prst="rect">
            <a:avLst/>
          </a:prstGeom>
          <a:noFill/>
        </p:spPr>
        <p:txBody>
          <a:bodyPr wrap="none" rtlCol="0">
            <a:spAutoFit/>
          </a:bodyPr>
          <a:lstStyle/>
          <a:p>
            <a:pPr algn="ctr"/>
            <a:r>
              <a:rPr lang="en-US" altLang="zh-CN" sz="8625" dirty="0">
                <a:solidFill>
                  <a:schemeClr val="bg1"/>
                </a:solidFill>
                <a:latin typeface="Agency FB" panose="020B0503020202020204" pitchFamily="34" charset="0"/>
              </a:rPr>
              <a:t>02</a:t>
            </a:r>
            <a:endParaRPr lang="zh-CN" altLang="en-US" sz="8625" dirty="0">
              <a:solidFill>
                <a:schemeClr val="bg1"/>
              </a:solidFill>
              <a:latin typeface="Agency FB" panose="020B0503020202020204" pitchFamily="34" charset="0"/>
            </a:endParaRPr>
          </a:p>
        </p:txBody>
      </p:sp>
      <p:sp>
        <p:nvSpPr>
          <p:cNvPr id="14" name="文本框 13"/>
          <p:cNvSpPr txBox="1"/>
          <p:nvPr/>
        </p:nvSpPr>
        <p:spPr>
          <a:xfrm>
            <a:off x="3683613" y="2132431"/>
            <a:ext cx="3001458" cy="600164"/>
          </a:xfrm>
          <a:prstGeom prst="rect">
            <a:avLst/>
          </a:prstGeom>
          <a:noFill/>
        </p:spPr>
        <p:txBody>
          <a:bodyPr wrap="square" rtlCol="0">
            <a:spAutoFit/>
            <a:scene3d>
              <a:camera prst="orthographicFront"/>
              <a:lightRig rig="threePt" dir="t"/>
            </a:scene3d>
            <a:sp3d contourW="12700"/>
          </a:bodyPr>
          <a:lstStyle/>
          <a:p>
            <a:r>
              <a:rPr lang="zh-CN" altLang="en-US" sz="3300" b="1" dirty="0">
                <a:solidFill>
                  <a:schemeClr val="bg1"/>
                </a:solidFill>
                <a:latin typeface="+mj-ea"/>
                <a:ea typeface="+mj-ea"/>
              </a:rPr>
              <a:t>原因分析</a:t>
            </a:r>
          </a:p>
        </p:txBody>
      </p:sp>
      <p:sp>
        <p:nvSpPr>
          <p:cNvPr id="15" name="文本框 14"/>
          <p:cNvSpPr txBox="1"/>
          <p:nvPr/>
        </p:nvSpPr>
        <p:spPr>
          <a:xfrm>
            <a:off x="3683612" y="2686359"/>
            <a:ext cx="3178731" cy="33337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50" b="1" dirty="0">
                <a:solidFill>
                  <a:schemeClr val="bg1"/>
                </a:solidFill>
                <a:latin typeface="+mj-ea"/>
                <a:ea typeface="+mj-ea"/>
              </a:rPr>
              <a:t>逃离者的不理性与逆行者的正义感究竟从何而来？</a:t>
            </a:r>
            <a:endParaRPr lang="en-US" altLang="zh-CN" sz="1050" b="1" dirty="0">
              <a:solidFill>
                <a:schemeClr val="bg1"/>
              </a:solidFill>
              <a:latin typeface="+mj-ea"/>
              <a:ea typeface="+mj-ea"/>
            </a:endParaRPr>
          </a:p>
        </p:txBody>
      </p:sp>
      <p:cxnSp>
        <p:nvCxnSpPr>
          <p:cNvPr id="17" name="直接连接符 16"/>
          <p:cNvCxnSpPr/>
          <p:nvPr/>
        </p:nvCxnSpPr>
        <p:spPr>
          <a:xfrm>
            <a:off x="3414334" y="2187701"/>
            <a:ext cx="0" cy="9345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83611" y="2961792"/>
            <a:ext cx="2236510" cy="215444"/>
          </a:xfrm>
          <a:prstGeom prst="rect">
            <a:avLst/>
          </a:prstGeom>
          <a:noFill/>
        </p:spPr>
        <p:txBody>
          <a:bodyPr wrap="none" rtlCol="0">
            <a:spAutoFit/>
          </a:bodyPr>
          <a:lstStyle/>
          <a:p>
            <a:r>
              <a:rPr lang="zh-CN" altLang="en-US" sz="800" dirty="0">
                <a:solidFill>
                  <a:schemeClr val="bg1"/>
                </a:solidFill>
              </a:rPr>
              <a:t>包括：逃离者、逆行者两类人的行为原因分析</a:t>
            </a:r>
            <a:endParaRPr lang="en-US" altLang="zh-CN" sz="800" dirty="0">
              <a:solidFill>
                <a:schemeClr val="bg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8)">
                                      <p:cBhvr>
                                        <p:cTn id="12" dur="1000"/>
                                        <p:tgtEl>
                                          <p:spTgt spid="1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left)">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2" presetClass="entr" presetSubtype="1" fill="hold" grpId="2"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down)">
                                      <p:cBhvr>
                                        <p:cTn id="35" dur="500"/>
                                        <p:tgtEl>
                                          <p:spTgt spid="15"/>
                                        </p:tgtEl>
                                      </p:cBhvr>
                                    </p:animEffect>
                                  </p:childTnLst>
                                </p:cTn>
                              </p:par>
                            </p:childTnLst>
                          </p:cTn>
                        </p:par>
                        <p:par>
                          <p:cTn id="36" fill="hold">
                            <p:stCondLst>
                              <p:cond delay="2500"/>
                            </p:stCondLst>
                            <p:childTnLst>
                              <p:par>
                                <p:cTn id="37" presetID="12" presetClass="entr" presetSubtype="1" fill="hold" grpId="1"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5" grpId="2"/>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示&#10;&#10;描述已自动生成">
            <a:extLst>
              <a:ext uri="{FF2B5EF4-FFF2-40B4-BE49-F238E27FC236}">
                <a16:creationId xmlns:a16="http://schemas.microsoft.com/office/drawing/2014/main" id="{301C46AD-706C-4E3F-A918-0C318F44D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811" y="1142232"/>
            <a:ext cx="5590732" cy="2091896"/>
          </a:xfrm>
          <a:prstGeom prst="rect">
            <a:avLst/>
          </a:prstGeom>
        </p:spPr>
      </p:pic>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需求分析</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增量模型</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grpSp>
        <p:nvGrpSpPr>
          <p:cNvPr id="40" name="组合 39">
            <a:extLst>
              <a:ext uri="{FF2B5EF4-FFF2-40B4-BE49-F238E27FC236}">
                <a16:creationId xmlns:a16="http://schemas.microsoft.com/office/drawing/2014/main" id="{2F3A032B-7AE7-4034-840C-E17B20D2AEE9}"/>
              </a:ext>
            </a:extLst>
          </p:cNvPr>
          <p:cNvGrpSpPr/>
          <p:nvPr/>
        </p:nvGrpSpPr>
        <p:grpSpPr>
          <a:xfrm>
            <a:off x="862026" y="3538078"/>
            <a:ext cx="7105303" cy="1147336"/>
            <a:chOff x="862026" y="3538078"/>
            <a:chExt cx="7105303" cy="1147336"/>
          </a:xfrm>
        </p:grpSpPr>
        <p:grpSp>
          <p:nvGrpSpPr>
            <p:cNvPr id="26" name="组合 25">
              <a:extLst>
                <a:ext uri="{FF2B5EF4-FFF2-40B4-BE49-F238E27FC236}">
                  <a16:creationId xmlns:a16="http://schemas.microsoft.com/office/drawing/2014/main" id="{108A55ED-F9CE-4CAF-8DA9-75BD62CC054E}"/>
                </a:ext>
              </a:extLst>
            </p:cNvPr>
            <p:cNvGrpSpPr/>
            <p:nvPr/>
          </p:nvGrpSpPr>
          <p:grpSpPr>
            <a:xfrm>
              <a:off x="862026" y="3538078"/>
              <a:ext cx="7105303" cy="1147336"/>
              <a:chOff x="3820559" y="2272420"/>
              <a:chExt cx="4606155" cy="1865014"/>
            </a:xfrm>
          </p:grpSpPr>
          <p:sp>
            <p:nvSpPr>
              <p:cNvPr id="27" name="矩形 26">
                <a:extLst>
                  <a:ext uri="{FF2B5EF4-FFF2-40B4-BE49-F238E27FC236}">
                    <a16:creationId xmlns:a16="http://schemas.microsoft.com/office/drawing/2014/main" id="{B7870C97-1F97-4188-B0A9-889B4DB6EBC2}"/>
                  </a:ext>
                </a:extLst>
              </p:cNvPr>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09FEF7ED-423C-4203-A5AB-CBE3CB53D117}"/>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5B51F1-29D5-4FEC-9C86-864720D59960}"/>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8180297-2FA7-4126-A3F7-4E301EE455B8}"/>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CFA9419-B80D-45E5-85C0-FED1E4BC7DB9}"/>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53EE136F-4C2F-43FB-BFF2-21C9E9883502}"/>
                </a:ext>
              </a:extLst>
            </p:cNvPr>
            <p:cNvSpPr txBox="1"/>
            <p:nvPr/>
          </p:nvSpPr>
          <p:spPr>
            <a:xfrm>
              <a:off x="993651" y="3637458"/>
              <a:ext cx="6842051" cy="923330"/>
            </a:xfrm>
            <a:prstGeom prst="rect">
              <a:avLst/>
            </a:prstGeom>
            <a:noFill/>
          </p:spPr>
          <p:txBody>
            <a:bodyPr wrap="square">
              <a:spAutoFit/>
            </a:bodyPr>
            <a:lstStyle/>
            <a:p>
              <a:r>
                <a:rPr lang="zh-CN" altLang="en-US" sz="1800" dirty="0"/>
                <a:t>我们的程序决定采用增量模型的结构，把整个程序分解成许多个增量构件，第一个增量构件往往实现软件的基本需求，提供最核心的功能，然后再分批地实现后续功能逐步提交产品。</a:t>
              </a:r>
            </a:p>
          </p:txBody>
        </p:sp>
      </p:grpSp>
    </p:spTree>
    <p:extLst>
      <p:ext uri="{BB962C8B-B14F-4D97-AF65-F5344CB8AC3E}">
        <p14:creationId xmlns:p14="http://schemas.microsoft.com/office/powerpoint/2010/main" val="7807455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heel(1)">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500"/>
                                        <p:tgtEl>
                                          <p:spTgt spid="40"/>
                                        </p:tgtEl>
                                      </p:cBhvr>
                                    </p:animEffect>
                                    <p:set>
                                      <p:cBhvr>
                                        <p:cTn id="16" dur="1" fill="hold">
                                          <p:stCondLst>
                                            <p:cond delay="499"/>
                                          </p:stCondLst>
                                        </p:cTn>
                                        <p:tgtEl>
                                          <p:spTgt spid="40"/>
                                        </p:tgtEl>
                                        <p:attrNameLst>
                                          <p:attrName>style.visibility</p:attrName>
                                        </p:attrNameLst>
                                      </p:cBhvr>
                                      <p:to>
                                        <p:strVal val="hidden"/>
                                      </p:to>
                                    </p:set>
                                  </p:childTnLst>
                                </p:cTn>
                              </p:par>
                              <p:par>
                                <p:cTn id="17" presetID="16" presetClass="exit" presetSubtype="26" fill="hold" nodeType="withEffect">
                                  <p:stCondLst>
                                    <p:cond delay="0"/>
                                  </p:stCondLst>
                                  <p:childTnLst>
                                    <p:animEffect transition="out" filter="barn(inHorizontal)">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组合 20"/>
          <p:cNvGrpSpPr/>
          <p:nvPr/>
        </p:nvGrpSpPr>
        <p:grpSpPr>
          <a:xfrm>
            <a:off x="590158" y="554189"/>
            <a:ext cx="1486542" cy="521708"/>
            <a:chOff x="349800" y="270568"/>
            <a:chExt cx="1486542" cy="521708"/>
          </a:xfrm>
        </p:grpSpPr>
        <p:sp>
          <p:nvSpPr>
            <p:cNvPr id="22"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原因分析</a:t>
              </a:r>
              <a:endParaRPr lang="en-US" altLang="zh-CN" sz="1800" b="1" dirty="0">
                <a:solidFill>
                  <a:srgbClr val="2B3649"/>
                </a:solidFill>
                <a:latin typeface="+mj-ea"/>
                <a:ea typeface="+mj-ea"/>
                <a:cs typeface="+mn-ea"/>
                <a:sym typeface="+mn-lt"/>
              </a:endParaRPr>
            </a:p>
          </p:txBody>
        </p:sp>
        <p:sp>
          <p:nvSpPr>
            <p:cNvPr id="23"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逃离，不理性 </a:t>
              </a:r>
              <a:r>
                <a:rPr lang="en-US" altLang="zh-CN" sz="1050" dirty="0">
                  <a:solidFill>
                    <a:srgbClr val="2B3649"/>
                  </a:solidFill>
                  <a:cs typeface="+mn-ea"/>
                  <a:sym typeface="+mn-lt"/>
                </a:rPr>
                <a:t>vs </a:t>
              </a:r>
              <a:r>
                <a:rPr lang="zh-CN" altLang="en-US" sz="1050" dirty="0">
                  <a:solidFill>
                    <a:srgbClr val="2B3649"/>
                  </a:solidFill>
                  <a:cs typeface="+mn-ea"/>
                  <a:sym typeface="+mn-lt"/>
                </a:rPr>
                <a:t>理性</a:t>
              </a:r>
              <a:endParaRPr lang="en-US" altLang="zh-CN" sz="1050" dirty="0">
                <a:solidFill>
                  <a:srgbClr val="2B3649"/>
                </a:solidFill>
                <a:cs typeface="+mn-ea"/>
                <a:sym typeface="+mn-lt"/>
              </a:endParaRPr>
            </a:p>
          </p:txBody>
        </p:sp>
      </p:grpSp>
      <p:sp>
        <p:nvSpPr>
          <p:cNvPr id="14" name="矩形 13"/>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5"/>
          <p:cNvSpPr txBox="1">
            <a:spLocks noChangeArrowheads="1"/>
          </p:cNvSpPr>
          <p:nvPr/>
        </p:nvSpPr>
        <p:spPr bwMode="auto">
          <a:xfrm>
            <a:off x="707245" y="1245889"/>
            <a:ext cx="1415772"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无恶意逃离者</a:t>
            </a:r>
          </a:p>
        </p:txBody>
      </p:sp>
      <p:sp>
        <p:nvSpPr>
          <p:cNvPr id="19" name="矩形 18"/>
          <p:cNvSpPr/>
          <p:nvPr/>
        </p:nvSpPr>
        <p:spPr>
          <a:xfrm>
            <a:off x="780993" y="1878056"/>
            <a:ext cx="3314487" cy="1303242"/>
          </a:xfrm>
          <a:prstGeom prst="rect">
            <a:avLst/>
          </a:prstGeom>
        </p:spPr>
        <p:txBody>
          <a:bodyPr wrap="square">
            <a:spAutoFit/>
          </a:bodyPr>
          <a:lstStyle/>
          <a:p>
            <a:pPr algn="just">
              <a:lnSpc>
                <a:spcPct val="150000"/>
              </a:lnSpc>
            </a:pPr>
            <a:r>
              <a:rPr lang="zh-CN" altLang="en-US" dirty="0"/>
              <a:t>这部分人</a:t>
            </a:r>
            <a:r>
              <a:rPr lang="zh-CN" altLang="zh-CN" dirty="0"/>
              <a:t>大多因为媒体过度宣传、朋友圈空间等社交平台上对疫情的过度夸大而对此感到恐惧，</a:t>
            </a:r>
            <a:r>
              <a:rPr lang="zh-CN" altLang="en-US" dirty="0"/>
              <a:t>又或者是</a:t>
            </a:r>
            <a:r>
              <a:rPr lang="zh-CN" altLang="zh-CN" dirty="0"/>
              <a:t>担心封城会影响自己的返乡计划而想尽快逃离武汉</a:t>
            </a:r>
            <a:endParaRPr lang="zh-CN" altLang="en-US" sz="1000" dirty="0">
              <a:solidFill>
                <a:schemeClr val="bg1">
                  <a:lumMod val="50000"/>
                </a:schemeClr>
              </a:solidFill>
              <a:latin typeface="+mj-ea"/>
              <a:ea typeface="+mj-ea"/>
            </a:endParaRPr>
          </a:p>
        </p:txBody>
      </p:sp>
      <p:grpSp>
        <p:nvGrpSpPr>
          <p:cNvPr id="20" name="组合 19"/>
          <p:cNvGrpSpPr/>
          <p:nvPr/>
        </p:nvGrpSpPr>
        <p:grpSpPr>
          <a:xfrm>
            <a:off x="707244" y="1804135"/>
            <a:ext cx="3543627" cy="1467022"/>
            <a:chOff x="3820559" y="2272420"/>
            <a:chExt cx="4606155" cy="1865014"/>
          </a:xfrm>
        </p:grpSpPr>
        <p:sp>
          <p:nvSpPr>
            <p:cNvPr id="24" name="矩形 23"/>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60" name="文本框 59"/>
          <p:cNvSpPr txBox="1"/>
          <p:nvPr/>
        </p:nvSpPr>
        <p:spPr>
          <a:xfrm>
            <a:off x="533466" y="1768130"/>
            <a:ext cx="2283915" cy="1364220"/>
          </a:xfrm>
          <a:prstGeom prst="rect">
            <a:avLst/>
          </a:prstGeom>
          <a:noFill/>
          <a:effectLst/>
        </p:spPr>
        <p:txBody>
          <a:bodyPr wrap="square" rtlCol="0">
            <a:spAutoFit/>
          </a:bodyPr>
          <a:lstStyle/>
          <a:p>
            <a:pPr algn="r">
              <a:lnSpc>
                <a:spcPct val="120000"/>
              </a:lnSpc>
            </a:pPr>
            <a:r>
              <a:rPr lang="zh-CN" altLang="en-US" sz="1400" dirty="0">
                <a:solidFill>
                  <a:srgbClr val="2B3649"/>
                </a:solidFill>
                <a:latin typeface="+mj-ea"/>
              </a:rPr>
              <a:t>媒体有时会夸大事实，给民众一种“草木皆兵”的错觉；人的从众心理又会阻碍自我思考的影响，使人们未经深思熟虑就做出决策</a:t>
            </a:r>
            <a:endParaRPr lang="zh-CN" altLang="en-US" sz="1000" dirty="0">
              <a:solidFill>
                <a:schemeClr val="tx1">
                  <a:lumMod val="50000"/>
                  <a:lumOff val="50000"/>
                </a:schemeClr>
              </a:solidFill>
              <a:latin typeface="+mj-ea"/>
            </a:endParaRPr>
          </a:p>
        </p:txBody>
      </p:sp>
      <p:sp>
        <p:nvSpPr>
          <p:cNvPr id="61" name="文本框 60"/>
          <p:cNvSpPr txBox="1"/>
          <p:nvPr/>
        </p:nvSpPr>
        <p:spPr>
          <a:xfrm>
            <a:off x="1098666" y="3903955"/>
            <a:ext cx="1847283" cy="847155"/>
          </a:xfrm>
          <a:prstGeom prst="rect">
            <a:avLst/>
          </a:prstGeom>
          <a:noFill/>
          <a:effectLst/>
        </p:spPr>
        <p:txBody>
          <a:bodyPr wrap="square" rtlCol="0">
            <a:spAutoFit/>
          </a:bodyPr>
          <a:lstStyle/>
          <a:p>
            <a:pPr algn="r">
              <a:lnSpc>
                <a:spcPct val="120000"/>
              </a:lnSpc>
            </a:pPr>
            <a:r>
              <a:rPr lang="zh-CN" altLang="en-US" sz="1400" dirty="0">
                <a:solidFill>
                  <a:srgbClr val="2B3649"/>
                </a:solidFill>
                <a:latin typeface="+mj-ea"/>
              </a:rPr>
              <a:t>临近年关，在外务工（求学）辛苦，渴望团聚</a:t>
            </a:r>
            <a:r>
              <a:rPr lang="en-US" altLang="zh-CN" sz="1400" dirty="0">
                <a:solidFill>
                  <a:srgbClr val="2B3649"/>
                </a:solidFill>
                <a:latin typeface="+mj-ea"/>
              </a:rPr>
              <a:t>……</a:t>
            </a:r>
            <a:endParaRPr lang="zh-CN" altLang="en-US" sz="1000" dirty="0">
              <a:solidFill>
                <a:schemeClr val="tx1">
                  <a:lumMod val="50000"/>
                  <a:lumOff val="50000"/>
                </a:schemeClr>
              </a:solidFill>
              <a:latin typeface="+mj-ea"/>
            </a:endParaRPr>
          </a:p>
        </p:txBody>
      </p:sp>
      <p:sp>
        <p:nvSpPr>
          <p:cNvPr id="62" name="文本框 61"/>
          <p:cNvSpPr txBox="1"/>
          <p:nvPr/>
        </p:nvSpPr>
        <p:spPr>
          <a:xfrm>
            <a:off x="5915477" y="1728895"/>
            <a:ext cx="2054559" cy="846001"/>
          </a:xfrm>
          <a:prstGeom prst="rect">
            <a:avLst/>
          </a:prstGeom>
          <a:noFill/>
          <a:effectLst/>
        </p:spPr>
        <p:txBody>
          <a:bodyPr wrap="square" rtlCol="0">
            <a:spAutoFit/>
          </a:bodyPr>
          <a:lstStyle/>
          <a:p>
            <a:pPr>
              <a:lnSpc>
                <a:spcPct val="120000"/>
              </a:lnSpc>
            </a:pPr>
            <a:r>
              <a:rPr lang="zh-CN" altLang="en-US" sz="1400" dirty="0">
                <a:solidFill>
                  <a:srgbClr val="2B3649"/>
                </a:solidFill>
                <a:latin typeface="+mj-ea"/>
              </a:rPr>
              <a:t>趋利避害是人类的本能，都会有逃离危险的意识与趋势</a:t>
            </a:r>
            <a:endParaRPr lang="zh-CN" altLang="en-US" sz="1000" dirty="0">
              <a:solidFill>
                <a:schemeClr val="tx1">
                  <a:lumMod val="50000"/>
                  <a:lumOff val="50000"/>
                </a:schemeClr>
              </a:solidFill>
              <a:latin typeface="+mj-ea"/>
            </a:endParaRPr>
          </a:p>
        </p:txBody>
      </p:sp>
      <p:sp>
        <p:nvSpPr>
          <p:cNvPr id="63" name="文本框 62"/>
          <p:cNvSpPr txBox="1"/>
          <p:nvPr/>
        </p:nvSpPr>
        <p:spPr>
          <a:xfrm>
            <a:off x="5876154" y="3894149"/>
            <a:ext cx="2054559" cy="587469"/>
          </a:xfrm>
          <a:prstGeom prst="rect">
            <a:avLst/>
          </a:prstGeom>
          <a:noFill/>
          <a:effectLst/>
        </p:spPr>
        <p:txBody>
          <a:bodyPr wrap="square" rtlCol="0">
            <a:spAutoFit/>
          </a:bodyPr>
          <a:lstStyle/>
          <a:p>
            <a:pPr>
              <a:lnSpc>
                <a:spcPct val="120000"/>
              </a:lnSpc>
            </a:pPr>
            <a:r>
              <a:rPr lang="zh-CN" altLang="en-US" sz="1400" dirty="0">
                <a:solidFill>
                  <a:srgbClr val="2B3649"/>
                </a:solidFill>
                <a:latin typeface="+mj-ea"/>
              </a:rPr>
              <a:t>担心医疗条件、工作等情况，选择离开武汉</a:t>
            </a:r>
            <a:endParaRPr lang="zh-CN" altLang="en-US" sz="1000" dirty="0">
              <a:solidFill>
                <a:schemeClr val="tx1">
                  <a:lumMod val="50000"/>
                  <a:lumOff val="50000"/>
                </a:schemeClr>
              </a:solidFill>
              <a:latin typeface="+mj-ea"/>
            </a:endParaRPr>
          </a:p>
        </p:txBody>
      </p:sp>
      <p:grpSp>
        <p:nvGrpSpPr>
          <p:cNvPr id="12" name="组合 11"/>
          <p:cNvGrpSpPr/>
          <p:nvPr/>
        </p:nvGrpSpPr>
        <p:grpSpPr>
          <a:xfrm>
            <a:off x="2879072" y="1161249"/>
            <a:ext cx="2908009" cy="2972633"/>
            <a:chOff x="2879072" y="1161249"/>
            <a:chExt cx="2908009" cy="2972633"/>
          </a:xfrm>
        </p:grpSpPr>
        <p:grpSp>
          <p:nvGrpSpPr>
            <p:cNvPr id="2" name="组合 1"/>
            <p:cNvGrpSpPr/>
            <p:nvPr/>
          </p:nvGrpSpPr>
          <p:grpSpPr>
            <a:xfrm>
              <a:off x="2879072" y="1161249"/>
              <a:ext cx="2908009" cy="2972633"/>
              <a:chOff x="2879072" y="1161249"/>
              <a:chExt cx="2908009" cy="2972633"/>
            </a:xfrm>
          </p:grpSpPr>
          <p:grpSp>
            <p:nvGrpSpPr>
              <p:cNvPr id="29" name="组合 28"/>
              <p:cNvGrpSpPr/>
              <p:nvPr/>
            </p:nvGrpSpPr>
            <p:grpSpPr>
              <a:xfrm rot="2700000">
                <a:off x="2846760" y="1193561"/>
                <a:ext cx="2972633" cy="2908009"/>
                <a:chOff x="2819184" y="1005306"/>
                <a:chExt cx="3554091" cy="3476828"/>
              </a:xfrm>
            </p:grpSpPr>
            <p:sp>
              <p:nvSpPr>
                <p:cNvPr id="30" name="任意多边形 4"/>
                <p:cNvSpPr/>
                <p:nvPr/>
              </p:nvSpPr>
              <p:spPr>
                <a:xfrm>
                  <a:off x="3024625" y="1162707"/>
                  <a:ext cx="3162026" cy="316202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1" name="任意多边形 5"/>
                <p:cNvSpPr/>
                <p:nvPr/>
              </p:nvSpPr>
              <p:spPr>
                <a:xfrm>
                  <a:off x="3962239" y="2100322"/>
                  <a:ext cx="1286797" cy="12867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32" name="组合 31"/>
                <p:cNvGrpSpPr/>
                <p:nvPr/>
              </p:nvGrpSpPr>
              <p:grpSpPr>
                <a:xfrm>
                  <a:off x="4213675" y="1005306"/>
                  <a:ext cx="783921" cy="783922"/>
                  <a:chOff x="5618232" y="1681847"/>
                  <a:chExt cx="1045229" cy="1045228"/>
                </a:xfrm>
              </p:grpSpPr>
              <p:sp>
                <p:nvSpPr>
                  <p:cNvPr id="58" name="任意多边形 7"/>
                  <p:cNvSpPr/>
                  <p:nvPr/>
                </p:nvSpPr>
                <p:spPr>
                  <a:xfrm>
                    <a:off x="5618232" y="1681847"/>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9" name="Oval 6"/>
                  <p:cNvSpPr>
                    <a:spLocks noChangeArrowheads="1"/>
                  </p:cNvSpPr>
                  <p:nvPr/>
                </p:nvSpPr>
                <p:spPr bwMode="auto">
                  <a:xfrm>
                    <a:off x="5750516" y="1806582"/>
                    <a:ext cx="800124" cy="799120"/>
                  </a:xfrm>
                  <a:prstGeom prst="ellipse">
                    <a:avLst/>
                  </a:prstGeom>
                  <a:gradFill>
                    <a:gsLst>
                      <a:gs pos="11000">
                        <a:srgbClr val="2B3649"/>
                      </a:gs>
                      <a:gs pos="100000">
                        <a:srgbClr val="3B4A62"/>
                      </a:gs>
                    </a:gsLst>
                    <a:lin ang="2700000" scaled="0"/>
                  </a:gra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grpSp>
              <p:nvGrpSpPr>
                <p:cNvPr id="33" name="组合 32"/>
                <p:cNvGrpSpPr/>
                <p:nvPr/>
              </p:nvGrpSpPr>
              <p:grpSpPr>
                <a:xfrm>
                  <a:off x="5589353" y="2320252"/>
                  <a:ext cx="783922" cy="783922"/>
                  <a:chOff x="7452469" y="3435105"/>
                  <a:chExt cx="1045229" cy="1045228"/>
                </a:xfrm>
              </p:grpSpPr>
              <p:sp>
                <p:nvSpPr>
                  <p:cNvPr id="56" name="任意多边形 11"/>
                  <p:cNvSpPr/>
                  <p:nvPr/>
                </p:nvSpPr>
                <p:spPr>
                  <a:xfrm>
                    <a:off x="7452469" y="3435105"/>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7" name="Oval 7"/>
                  <p:cNvSpPr>
                    <a:spLocks noChangeArrowheads="1"/>
                  </p:cNvSpPr>
                  <p:nvPr/>
                </p:nvSpPr>
                <p:spPr bwMode="auto">
                  <a:xfrm>
                    <a:off x="7601054" y="3550651"/>
                    <a:ext cx="799119" cy="799120"/>
                  </a:xfrm>
                  <a:prstGeom prst="ellipse">
                    <a:avLst/>
                  </a:prstGeom>
                  <a:gradFill>
                    <a:gsLst>
                      <a:gs pos="11000">
                        <a:srgbClr val="2B3649"/>
                      </a:gs>
                      <a:gs pos="100000">
                        <a:srgbClr val="3B4A62"/>
                      </a:gs>
                    </a:gsLst>
                    <a:lin ang="27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grpSp>
              <p:nvGrpSpPr>
                <p:cNvPr id="34" name="组合 33"/>
                <p:cNvGrpSpPr/>
                <p:nvPr/>
              </p:nvGrpSpPr>
              <p:grpSpPr>
                <a:xfrm>
                  <a:off x="4213675" y="3698212"/>
                  <a:ext cx="783922" cy="783922"/>
                  <a:chOff x="5618232" y="5272386"/>
                  <a:chExt cx="1045229" cy="1045228"/>
                </a:xfrm>
              </p:grpSpPr>
              <p:sp>
                <p:nvSpPr>
                  <p:cNvPr id="54" name="任意多边形 14"/>
                  <p:cNvSpPr/>
                  <p:nvPr/>
                </p:nvSpPr>
                <p:spPr>
                  <a:xfrm>
                    <a:off x="5618232" y="5272386"/>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Oval 8"/>
                  <p:cNvSpPr>
                    <a:spLocks noChangeArrowheads="1"/>
                  </p:cNvSpPr>
                  <p:nvPr/>
                </p:nvSpPr>
                <p:spPr bwMode="auto">
                  <a:xfrm>
                    <a:off x="5751522" y="5405372"/>
                    <a:ext cx="799119" cy="799120"/>
                  </a:xfrm>
                  <a:prstGeom prst="ellipse">
                    <a:avLst/>
                  </a:prstGeom>
                  <a:gradFill>
                    <a:gsLst>
                      <a:gs pos="11000">
                        <a:srgbClr val="2B3649"/>
                      </a:gs>
                      <a:gs pos="100000">
                        <a:srgbClr val="3B4A62"/>
                      </a:gs>
                    </a:gsLst>
                    <a:lin ang="27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35" name="组合 34"/>
                <p:cNvGrpSpPr/>
                <p:nvPr/>
              </p:nvGrpSpPr>
              <p:grpSpPr>
                <a:xfrm>
                  <a:off x="2819184" y="2338414"/>
                  <a:ext cx="783921" cy="783922"/>
                  <a:chOff x="3758912" y="3459322"/>
                  <a:chExt cx="1045229" cy="1045228"/>
                </a:xfrm>
              </p:grpSpPr>
              <p:sp>
                <p:nvSpPr>
                  <p:cNvPr id="52" name="任意多边形 17"/>
                  <p:cNvSpPr/>
                  <p:nvPr/>
                </p:nvSpPr>
                <p:spPr>
                  <a:xfrm>
                    <a:off x="3758912" y="3459322"/>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Oval 9"/>
                  <p:cNvSpPr>
                    <a:spLocks noChangeArrowheads="1"/>
                  </p:cNvSpPr>
                  <p:nvPr/>
                </p:nvSpPr>
                <p:spPr bwMode="auto">
                  <a:xfrm>
                    <a:off x="3881466" y="3590735"/>
                    <a:ext cx="800124" cy="799120"/>
                  </a:xfrm>
                  <a:prstGeom prst="ellipse">
                    <a:avLst/>
                  </a:prstGeom>
                  <a:gradFill>
                    <a:gsLst>
                      <a:gs pos="11000">
                        <a:srgbClr val="2B3649"/>
                      </a:gs>
                      <a:gs pos="100000">
                        <a:srgbClr val="3B4A62"/>
                      </a:gs>
                    </a:gsLst>
                    <a:lin ang="2700000" scaled="0"/>
                  </a:gra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sp>
            <p:nvSpPr>
              <p:cNvPr id="115" name="Oval 131"/>
              <p:cNvSpPr>
                <a:spLocks noChangeArrowheads="1"/>
              </p:cNvSpPr>
              <p:nvPr/>
            </p:nvSpPr>
            <p:spPr bwMode="auto">
              <a:xfrm>
                <a:off x="4229631" y="2421561"/>
                <a:ext cx="219521" cy="222329"/>
              </a:xfrm>
              <a:prstGeom prst="ellipse">
                <a:avLst/>
              </a:prstGeom>
              <a:gradFill>
                <a:gsLst>
                  <a:gs pos="11000">
                    <a:srgbClr val="2B3649"/>
                  </a:gs>
                  <a:gs pos="100000">
                    <a:srgbClr val="3B4A6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116" name="Freeform 134"/>
              <p:cNvSpPr/>
              <p:nvPr/>
            </p:nvSpPr>
            <p:spPr bwMode="auto">
              <a:xfrm>
                <a:off x="4095480" y="2678564"/>
                <a:ext cx="487823" cy="212129"/>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adFill>
                <a:gsLst>
                  <a:gs pos="11000">
                    <a:srgbClr val="2B3649"/>
                  </a:gs>
                  <a:gs pos="100000">
                    <a:srgbClr val="3B4A6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5" name="文本框 4"/>
            <p:cNvSpPr txBox="1"/>
            <p:nvPr/>
          </p:nvSpPr>
          <p:spPr>
            <a:xfrm>
              <a:off x="3377334" y="1620448"/>
              <a:ext cx="196019" cy="400110"/>
            </a:xfrm>
            <a:prstGeom prst="rect">
              <a:avLst/>
            </a:prstGeom>
            <a:noFill/>
          </p:spPr>
          <p:txBody>
            <a:bodyPr wrap="square" rtlCol="0">
              <a:spAutoFit/>
            </a:bodyPr>
            <a:lstStyle/>
            <a:p>
              <a:r>
                <a:rPr lang="en-US" altLang="zh-CN" sz="2000" dirty="0">
                  <a:solidFill>
                    <a:schemeClr val="bg1">
                      <a:lumMod val="95000"/>
                    </a:schemeClr>
                  </a:solidFill>
                  <a:latin typeface="Arial Rounded MT Bold" panose="020F0704030504030204" pitchFamily="34" charset="0"/>
                </a:rPr>
                <a:t>I</a:t>
              </a:r>
              <a:endParaRPr lang="zh-CN" altLang="en-US" sz="2000" dirty="0">
                <a:solidFill>
                  <a:schemeClr val="bg1">
                    <a:lumMod val="95000"/>
                  </a:schemeClr>
                </a:solidFill>
                <a:latin typeface="Arial Rounded MT Bold" panose="020F0704030504030204" pitchFamily="34" charset="0"/>
              </a:endParaRPr>
            </a:p>
          </p:txBody>
        </p:sp>
        <p:sp>
          <p:nvSpPr>
            <p:cNvPr id="8" name="文本框 7"/>
            <p:cNvSpPr txBox="1"/>
            <p:nvPr/>
          </p:nvSpPr>
          <p:spPr>
            <a:xfrm>
              <a:off x="4974874" y="1648057"/>
              <a:ext cx="344966" cy="400110"/>
            </a:xfrm>
            <a:prstGeom prst="rect">
              <a:avLst/>
            </a:prstGeom>
            <a:noFill/>
          </p:spPr>
          <p:txBody>
            <a:bodyPr wrap="none" rtlCol="0">
              <a:spAutoFit/>
            </a:bodyPr>
            <a:lstStyle/>
            <a:p>
              <a:r>
                <a:rPr lang="en-US" altLang="zh-CN" sz="2000" dirty="0">
                  <a:solidFill>
                    <a:schemeClr val="bg1">
                      <a:lumMod val="95000"/>
                    </a:schemeClr>
                  </a:solidFill>
                  <a:latin typeface="Arial Rounded MT Bold" panose="020F0704030504030204" pitchFamily="34" charset="0"/>
                </a:rPr>
                <a:t>II</a:t>
              </a:r>
              <a:endParaRPr lang="zh-CN" altLang="en-US" sz="2000" dirty="0">
                <a:solidFill>
                  <a:schemeClr val="bg1">
                    <a:lumMod val="95000"/>
                  </a:schemeClr>
                </a:solidFill>
                <a:latin typeface="Arial Rounded MT Bold" panose="020F0704030504030204" pitchFamily="34" charset="0"/>
              </a:endParaRPr>
            </a:p>
          </p:txBody>
        </p:sp>
        <p:sp>
          <p:nvSpPr>
            <p:cNvPr id="9" name="文本框 8"/>
            <p:cNvSpPr txBox="1"/>
            <p:nvPr/>
          </p:nvSpPr>
          <p:spPr>
            <a:xfrm>
              <a:off x="4961005" y="3249953"/>
              <a:ext cx="425116" cy="400110"/>
            </a:xfrm>
            <a:prstGeom prst="rect">
              <a:avLst/>
            </a:prstGeom>
            <a:noFill/>
          </p:spPr>
          <p:txBody>
            <a:bodyPr wrap="none" rtlCol="0">
              <a:spAutoFit/>
            </a:bodyPr>
            <a:lstStyle/>
            <a:p>
              <a:r>
                <a:rPr lang="en-US" altLang="zh-CN" sz="2000" dirty="0">
                  <a:solidFill>
                    <a:schemeClr val="bg1">
                      <a:lumMod val="95000"/>
                    </a:schemeClr>
                  </a:solidFill>
                  <a:latin typeface="Arial Rounded MT Bold" panose="020F0704030504030204" pitchFamily="34" charset="0"/>
                </a:rPr>
                <a:t>III</a:t>
              </a:r>
              <a:endParaRPr lang="zh-CN" altLang="en-US" sz="2000" dirty="0">
                <a:solidFill>
                  <a:schemeClr val="bg1">
                    <a:lumMod val="95000"/>
                  </a:schemeClr>
                </a:solidFill>
                <a:latin typeface="Arial Rounded MT Bold" panose="020F0704030504030204" pitchFamily="34" charset="0"/>
              </a:endParaRPr>
            </a:p>
          </p:txBody>
        </p:sp>
        <p:sp>
          <p:nvSpPr>
            <p:cNvPr id="10" name="文本框 9"/>
            <p:cNvSpPr txBox="1"/>
            <p:nvPr/>
          </p:nvSpPr>
          <p:spPr>
            <a:xfrm>
              <a:off x="3309007" y="3264226"/>
              <a:ext cx="483870" cy="400110"/>
            </a:xfrm>
            <a:prstGeom prst="rect">
              <a:avLst/>
            </a:prstGeom>
            <a:noFill/>
          </p:spPr>
          <p:txBody>
            <a:bodyPr wrap="square" rtlCol="0">
              <a:spAutoFit/>
            </a:bodyPr>
            <a:lstStyle/>
            <a:p>
              <a:r>
                <a:rPr lang="en-US" altLang="zh-CN" sz="2000" dirty="0">
                  <a:solidFill>
                    <a:schemeClr val="bg1">
                      <a:lumMod val="95000"/>
                    </a:schemeClr>
                  </a:solidFill>
                  <a:latin typeface="Arial Rounded MT Bold" panose="020F0704030504030204" pitchFamily="34" charset="0"/>
                </a:rPr>
                <a:t>IV</a:t>
              </a:r>
              <a:endParaRPr lang="zh-CN" altLang="en-US" sz="2000" dirty="0">
                <a:solidFill>
                  <a:schemeClr val="bg1">
                    <a:lumMod val="95000"/>
                  </a:schemeClr>
                </a:solidFill>
                <a:latin typeface="Arial Rounded MT Bold" panose="020F0704030504030204" pitchFamily="34" charset="0"/>
              </a:endParaRPr>
            </a:p>
          </p:txBody>
        </p:sp>
      </p:grpSp>
      <p:grpSp>
        <p:nvGrpSpPr>
          <p:cNvPr id="125" name="组合 12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240881" y="1286181"/>
            <a:ext cx="1693341" cy="405913"/>
            <a:chOff x="6836529" y="3636273"/>
            <a:chExt cx="1411042" cy="541217"/>
          </a:xfrm>
        </p:grpSpPr>
        <p:sp>
          <p:nvSpPr>
            <p:cNvPr id="126" name="圆角矩形 24"/>
            <p:cNvSpPr/>
            <p:nvPr/>
          </p:nvSpPr>
          <p:spPr>
            <a:xfrm rot="16200000">
              <a:off x="7271441" y="3201361"/>
              <a:ext cx="541217" cy="1411042"/>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27" name="文本框 126"/>
            <p:cNvSpPr txBox="1"/>
            <p:nvPr/>
          </p:nvSpPr>
          <p:spPr>
            <a:xfrm>
              <a:off x="6882241" y="3692558"/>
              <a:ext cx="1350725" cy="451405"/>
            </a:xfrm>
            <a:prstGeom prst="rect">
              <a:avLst/>
            </a:prstGeom>
            <a:noFill/>
          </p:spPr>
          <p:txBody>
            <a:bodyPr wrap="none" rtlCol="0">
              <a:spAutoFit/>
            </a:bodyPr>
            <a:lstStyle/>
            <a:p>
              <a:r>
                <a:rPr lang="zh-CN" altLang="en-US" sz="1600" b="1" dirty="0">
                  <a:solidFill>
                    <a:srgbClr val="FAFAFA"/>
                  </a:solidFill>
                  <a:latin typeface="方正兰亭超细黑简体" panose="02000000000000000000" pitchFamily="2" charset="-122"/>
                  <a:ea typeface="方正兰亭超细黑简体" panose="02000000000000000000" pitchFamily="2" charset="-122"/>
                </a:rPr>
                <a:t>媒体、舆论影响</a:t>
              </a:r>
            </a:p>
          </p:txBody>
        </p:sp>
      </p:grpSp>
      <p:grpSp>
        <p:nvGrpSpPr>
          <p:cNvPr id="128" name="组合 12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632462" y="1238334"/>
            <a:ext cx="1210524" cy="405913"/>
            <a:chOff x="6836530" y="3636275"/>
            <a:chExt cx="1411042" cy="541217"/>
          </a:xfrm>
        </p:grpSpPr>
        <p:sp>
          <p:nvSpPr>
            <p:cNvPr id="129" name="圆角矩形 24"/>
            <p:cNvSpPr/>
            <p:nvPr/>
          </p:nvSpPr>
          <p:spPr>
            <a:xfrm rot="16200000">
              <a:off x="7271442" y="3201363"/>
              <a:ext cx="541217" cy="1411042"/>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0" name="文本框 129"/>
            <p:cNvSpPr txBox="1"/>
            <p:nvPr/>
          </p:nvSpPr>
          <p:spPr>
            <a:xfrm>
              <a:off x="6910776" y="3666282"/>
              <a:ext cx="813022"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本能反应</a:t>
              </a:r>
            </a:p>
          </p:txBody>
        </p:sp>
      </p:grpSp>
      <p:grpSp>
        <p:nvGrpSpPr>
          <p:cNvPr id="131" name="组合 13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00845" y="3454844"/>
            <a:ext cx="1262636" cy="405913"/>
            <a:chOff x="6853232" y="3640575"/>
            <a:chExt cx="1968217" cy="541217"/>
          </a:xfrm>
        </p:grpSpPr>
        <p:sp>
          <p:nvSpPr>
            <p:cNvPr id="132"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3" name="文本框 132"/>
            <p:cNvSpPr txBox="1"/>
            <p:nvPr/>
          </p:nvSpPr>
          <p:spPr>
            <a:xfrm>
              <a:off x="6946018" y="3678400"/>
              <a:ext cx="1477326"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其他打算</a:t>
              </a:r>
            </a:p>
          </p:txBody>
        </p:sp>
      </p:grpSp>
      <p:grpSp>
        <p:nvGrpSpPr>
          <p:cNvPr id="134" name="组合 13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821202" y="3446632"/>
            <a:ext cx="2310467" cy="405913"/>
            <a:chOff x="6836528" y="3636273"/>
            <a:chExt cx="3080627" cy="541217"/>
          </a:xfrm>
        </p:grpSpPr>
        <p:sp>
          <p:nvSpPr>
            <p:cNvPr id="135" name="圆角矩形 24"/>
            <p:cNvSpPr/>
            <p:nvPr/>
          </p:nvSpPr>
          <p:spPr>
            <a:xfrm rot="16200000">
              <a:off x="8106233" y="2366568"/>
              <a:ext cx="541217" cy="308062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36" name="文本框 135"/>
            <p:cNvSpPr txBox="1"/>
            <p:nvPr/>
          </p:nvSpPr>
          <p:spPr>
            <a:xfrm>
              <a:off x="6882275" y="3655373"/>
              <a:ext cx="3016215"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保障自身利益的考虑</a:t>
              </a:r>
            </a:p>
          </p:txBody>
        </p:sp>
      </p:grpSp>
      <p:sp>
        <p:nvSpPr>
          <p:cNvPr id="3" name="文本框 2"/>
          <p:cNvSpPr txBox="1"/>
          <p:nvPr/>
        </p:nvSpPr>
        <p:spPr>
          <a:xfrm>
            <a:off x="1529013" y="574749"/>
            <a:ext cx="909223" cy="300082"/>
          </a:xfrm>
          <a:prstGeom prst="rect">
            <a:avLst/>
          </a:prstGeom>
          <a:noFill/>
        </p:spPr>
        <p:txBody>
          <a:bodyPr wrap="none" rtlCol="0">
            <a:spAutoFit/>
          </a:bodyPr>
          <a:lstStyle/>
          <a:p>
            <a:r>
              <a:rPr lang="en-US" altLang="zh-CN" b="1" dirty="0"/>
              <a:t>----</a:t>
            </a:r>
            <a:r>
              <a:rPr lang="zh-CN" altLang="en-US" b="1" dirty="0"/>
              <a:t>逃离者</a:t>
            </a:r>
          </a:p>
        </p:txBody>
      </p:sp>
      <p:pic>
        <p:nvPicPr>
          <p:cNvPr id="4" name="图片 3"/>
          <p:cNvPicPr>
            <a:picLocks noChangeAspect="1"/>
          </p:cNvPicPr>
          <p:nvPr/>
        </p:nvPicPr>
        <p:blipFill>
          <a:blip r:embed="rId5"/>
          <a:stretch>
            <a:fillRect/>
          </a:stretch>
        </p:blipFill>
        <p:spPr>
          <a:xfrm>
            <a:off x="4831080" y="1469390"/>
            <a:ext cx="3335020" cy="23031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250"/>
                            </p:stCondLst>
                            <p:childTnLst>
                              <p:par>
                                <p:cTn id="13" presetID="42"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21" presetClass="entr" presetSubtype="1"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heel(1)">
                                      <p:cBhvr>
                                        <p:cTn id="20" dur="1000"/>
                                        <p:tgtEl>
                                          <p:spTgt spid="20"/>
                                        </p:tgtEl>
                                      </p:cBhvr>
                                    </p:animEffect>
                                  </p:childTnLst>
                                </p:cTn>
                              </p:par>
                            </p:childTnLst>
                          </p:cTn>
                        </p:par>
                        <p:par>
                          <p:cTn id="21" fill="hold">
                            <p:stCondLst>
                              <p:cond delay="2250"/>
                            </p:stCondLst>
                            <p:childTnLst>
                              <p:par>
                                <p:cTn id="22" presetID="22" presetClass="entr" presetSubtype="4"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16" presetClass="entr" presetSubtype="37"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out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21" presetClass="exit" presetSubtype="1" fill="hold" nodeType="withEffect">
                                  <p:stCondLst>
                                    <p:cond delay="0"/>
                                  </p:stCondLst>
                                  <p:childTnLst>
                                    <p:animEffect transition="out" filter="wheel(1)">
                                      <p:cBhvr>
                                        <p:cTn id="34" dur="1000"/>
                                        <p:tgtEl>
                                          <p:spTgt spid="20"/>
                                        </p:tgtEl>
                                      </p:cBhvr>
                                    </p:animEffect>
                                    <p:set>
                                      <p:cBhvr>
                                        <p:cTn id="35" dur="1" fill="hold">
                                          <p:stCondLst>
                                            <p:cond delay="999"/>
                                          </p:stCondLst>
                                        </p:cTn>
                                        <p:tgtEl>
                                          <p:spTgt spid="20"/>
                                        </p:tgtEl>
                                        <p:attrNameLst>
                                          <p:attrName>style.visibility</p:attrName>
                                        </p:attrNameLst>
                                      </p:cBhvr>
                                      <p:to>
                                        <p:strVal val="hidden"/>
                                      </p:to>
                                    </p:set>
                                  </p:childTnLst>
                                </p:cTn>
                              </p:par>
                              <p:par>
                                <p:cTn id="36" presetID="22" presetClass="exit" presetSubtype="2" fill="hold" grpId="1" nodeType="withEffect">
                                  <p:stCondLst>
                                    <p:cond delay="0"/>
                                  </p:stCondLst>
                                  <p:childTnLst>
                                    <p:animEffect transition="out" filter="wipe(right)">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6" presetClass="exit" presetSubtype="21" fill="hold" nodeType="withEffect">
                                  <p:stCondLst>
                                    <p:cond delay="0"/>
                                  </p:stCondLst>
                                  <p:childTnLst>
                                    <p:animEffect transition="out" filter="barn(inVertical)">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childTnLst>
                          </p:cTn>
                        </p:par>
                        <p:par>
                          <p:cTn id="42" fill="hold">
                            <p:stCondLst>
                              <p:cond delay="1000"/>
                            </p:stCondLst>
                            <p:childTnLst>
                              <p:par>
                                <p:cTn id="43" presetID="2" presetClass="entr" presetSubtype="2"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1+#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35"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style.rotation</p:attrName>
                                        </p:attrNameLst>
                                      </p:cBhvr>
                                      <p:tavLst>
                                        <p:tav tm="0">
                                          <p:val>
                                            <p:fltVal val="720"/>
                                          </p:val>
                                        </p:tav>
                                        <p:tav tm="100000">
                                          <p:val>
                                            <p:fltVal val="0"/>
                                          </p:val>
                                        </p:tav>
                                      </p:tavLst>
                                    </p:anim>
                                    <p:anim calcmode="lin" valueType="num">
                                      <p:cBhvr>
                                        <p:cTn id="51" dur="1000" fill="hold"/>
                                        <p:tgtEl>
                                          <p:spTgt spid="12"/>
                                        </p:tgtEl>
                                        <p:attrNameLst>
                                          <p:attrName>ppt_h</p:attrName>
                                        </p:attrNameLst>
                                      </p:cBhvr>
                                      <p:tavLst>
                                        <p:tav tm="0">
                                          <p:val>
                                            <p:fltVal val="0"/>
                                          </p:val>
                                        </p:tav>
                                        <p:tav tm="100000">
                                          <p:val>
                                            <p:strVal val="#ppt_h"/>
                                          </p:val>
                                        </p:tav>
                                      </p:tavLst>
                                    </p:anim>
                                    <p:anim calcmode="lin" valueType="num">
                                      <p:cBhvr>
                                        <p:cTn id="52" dur="1000" fill="hold"/>
                                        <p:tgtEl>
                                          <p:spTgt spid="12"/>
                                        </p:tgtEl>
                                        <p:attrNameLst>
                                          <p:attrName>ppt_w</p:attrName>
                                        </p:attrNameLst>
                                      </p:cBhvr>
                                      <p:tavLst>
                                        <p:tav tm="0">
                                          <p:val>
                                            <p:fltVal val="0"/>
                                          </p:val>
                                        </p:tav>
                                        <p:tav tm="100000">
                                          <p:val>
                                            <p:strVal val="#ppt_w"/>
                                          </p:val>
                                        </p:tav>
                                      </p:tavLst>
                                    </p:anim>
                                  </p:childTnLst>
                                </p:cTn>
                              </p:par>
                            </p:childTnLst>
                          </p:cTn>
                        </p:par>
                        <p:par>
                          <p:cTn id="53" fill="hold">
                            <p:stCondLst>
                              <p:cond delay="2000"/>
                            </p:stCondLst>
                            <p:childTnLst>
                              <p:par>
                                <p:cTn id="54" presetID="2" presetClass="entr" presetSubtype="8" decel="100000" fill="hold" nodeType="afterEffect">
                                  <p:stCondLst>
                                    <p:cond delay="0"/>
                                  </p:stCondLst>
                                  <p:childTnLst>
                                    <p:set>
                                      <p:cBhvr>
                                        <p:cTn id="55" dur="1" fill="hold">
                                          <p:stCondLst>
                                            <p:cond delay="0"/>
                                          </p:stCondLst>
                                        </p:cTn>
                                        <p:tgtEl>
                                          <p:spTgt spid="125"/>
                                        </p:tgtEl>
                                        <p:attrNameLst>
                                          <p:attrName>style.visibility</p:attrName>
                                        </p:attrNameLst>
                                      </p:cBhvr>
                                      <p:to>
                                        <p:strVal val="visible"/>
                                      </p:to>
                                    </p:set>
                                    <p:anim calcmode="lin" valueType="num">
                                      <p:cBhvr additive="base">
                                        <p:cTn id="56" dur="750" fill="hold"/>
                                        <p:tgtEl>
                                          <p:spTgt spid="125"/>
                                        </p:tgtEl>
                                        <p:attrNameLst>
                                          <p:attrName>ppt_x</p:attrName>
                                        </p:attrNameLst>
                                      </p:cBhvr>
                                      <p:tavLst>
                                        <p:tav tm="0">
                                          <p:val>
                                            <p:strVal val="0-#ppt_w/2"/>
                                          </p:val>
                                        </p:tav>
                                        <p:tav tm="100000">
                                          <p:val>
                                            <p:strVal val="#ppt_x"/>
                                          </p:val>
                                        </p:tav>
                                      </p:tavLst>
                                    </p:anim>
                                    <p:anim calcmode="lin" valueType="num">
                                      <p:cBhvr additive="base">
                                        <p:cTn id="57" dur="750" fill="hold"/>
                                        <p:tgtEl>
                                          <p:spTgt spid="125"/>
                                        </p:tgtEl>
                                        <p:attrNameLst>
                                          <p:attrName>ppt_y</p:attrName>
                                        </p:attrNameLst>
                                      </p:cBhvr>
                                      <p:tavLst>
                                        <p:tav tm="0">
                                          <p:val>
                                            <p:strVal val="#ppt_y"/>
                                          </p:val>
                                        </p:tav>
                                        <p:tav tm="100000">
                                          <p:val>
                                            <p:strVal val="#ppt_y"/>
                                          </p:val>
                                        </p:tav>
                                      </p:tavLst>
                                    </p:anim>
                                  </p:childTnLst>
                                </p:cTn>
                              </p:par>
                              <p:par>
                                <p:cTn id="58" presetID="2" presetClass="entr" presetSubtype="2" decel="10000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 calcmode="lin" valueType="num">
                                      <p:cBhvr additive="base">
                                        <p:cTn id="60" dur="750" fill="hold"/>
                                        <p:tgtEl>
                                          <p:spTgt spid="128"/>
                                        </p:tgtEl>
                                        <p:attrNameLst>
                                          <p:attrName>ppt_x</p:attrName>
                                        </p:attrNameLst>
                                      </p:cBhvr>
                                      <p:tavLst>
                                        <p:tav tm="0">
                                          <p:val>
                                            <p:strVal val="1+#ppt_w/2"/>
                                          </p:val>
                                        </p:tav>
                                        <p:tav tm="100000">
                                          <p:val>
                                            <p:strVal val="#ppt_x"/>
                                          </p:val>
                                        </p:tav>
                                      </p:tavLst>
                                    </p:anim>
                                    <p:anim calcmode="lin" valueType="num">
                                      <p:cBhvr additive="base">
                                        <p:cTn id="61" dur="750" fill="hold"/>
                                        <p:tgtEl>
                                          <p:spTgt spid="128"/>
                                        </p:tgtEl>
                                        <p:attrNameLst>
                                          <p:attrName>ppt_y</p:attrName>
                                        </p:attrNameLst>
                                      </p:cBhvr>
                                      <p:tavLst>
                                        <p:tav tm="0">
                                          <p:val>
                                            <p:strVal val="#ppt_y"/>
                                          </p:val>
                                        </p:tav>
                                        <p:tav tm="100000">
                                          <p:val>
                                            <p:strVal val="#ppt_y"/>
                                          </p:val>
                                        </p:tav>
                                      </p:tavLst>
                                    </p:anim>
                                  </p:childTnLst>
                                </p:cTn>
                              </p:par>
                              <p:par>
                                <p:cTn id="62" presetID="2" presetClass="entr" presetSubtype="8" decel="100000" fill="hold" nodeType="withEffect">
                                  <p:stCondLst>
                                    <p:cond delay="0"/>
                                  </p:stCondLst>
                                  <p:childTnLst>
                                    <p:set>
                                      <p:cBhvr>
                                        <p:cTn id="63" dur="1" fill="hold">
                                          <p:stCondLst>
                                            <p:cond delay="0"/>
                                          </p:stCondLst>
                                        </p:cTn>
                                        <p:tgtEl>
                                          <p:spTgt spid="131"/>
                                        </p:tgtEl>
                                        <p:attrNameLst>
                                          <p:attrName>style.visibility</p:attrName>
                                        </p:attrNameLst>
                                      </p:cBhvr>
                                      <p:to>
                                        <p:strVal val="visible"/>
                                      </p:to>
                                    </p:set>
                                    <p:anim calcmode="lin" valueType="num">
                                      <p:cBhvr additive="base">
                                        <p:cTn id="64" dur="750" fill="hold"/>
                                        <p:tgtEl>
                                          <p:spTgt spid="131"/>
                                        </p:tgtEl>
                                        <p:attrNameLst>
                                          <p:attrName>ppt_x</p:attrName>
                                        </p:attrNameLst>
                                      </p:cBhvr>
                                      <p:tavLst>
                                        <p:tav tm="0">
                                          <p:val>
                                            <p:strVal val="0-#ppt_w/2"/>
                                          </p:val>
                                        </p:tav>
                                        <p:tav tm="100000">
                                          <p:val>
                                            <p:strVal val="#ppt_x"/>
                                          </p:val>
                                        </p:tav>
                                      </p:tavLst>
                                    </p:anim>
                                    <p:anim calcmode="lin" valueType="num">
                                      <p:cBhvr additive="base">
                                        <p:cTn id="65" dur="750" fill="hold"/>
                                        <p:tgtEl>
                                          <p:spTgt spid="131"/>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0"/>
                                  </p:stCondLst>
                                  <p:childTnLst>
                                    <p:set>
                                      <p:cBhvr>
                                        <p:cTn id="67" dur="1" fill="hold">
                                          <p:stCondLst>
                                            <p:cond delay="0"/>
                                          </p:stCondLst>
                                        </p:cTn>
                                        <p:tgtEl>
                                          <p:spTgt spid="134"/>
                                        </p:tgtEl>
                                        <p:attrNameLst>
                                          <p:attrName>style.visibility</p:attrName>
                                        </p:attrNameLst>
                                      </p:cBhvr>
                                      <p:to>
                                        <p:strVal val="visible"/>
                                      </p:to>
                                    </p:set>
                                    <p:anim calcmode="lin" valueType="num">
                                      <p:cBhvr additive="base">
                                        <p:cTn id="68" dur="750" fill="hold"/>
                                        <p:tgtEl>
                                          <p:spTgt spid="134"/>
                                        </p:tgtEl>
                                        <p:attrNameLst>
                                          <p:attrName>ppt_x</p:attrName>
                                        </p:attrNameLst>
                                      </p:cBhvr>
                                      <p:tavLst>
                                        <p:tav tm="0">
                                          <p:val>
                                            <p:strVal val="1+#ppt_w/2"/>
                                          </p:val>
                                        </p:tav>
                                        <p:tav tm="100000">
                                          <p:val>
                                            <p:strVal val="#ppt_x"/>
                                          </p:val>
                                        </p:tav>
                                      </p:tavLst>
                                    </p:anim>
                                    <p:anim calcmode="lin" valueType="num">
                                      <p:cBhvr additive="base">
                                        <p:cTn id="69" dur="750" fill="hold"/>
                                        <p:tgtEl>
                                          <p:spTgt spid="134"/>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8" decel="28000" fill="hold" grpId="0" nodeType="after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750" fill="hold"/>
                                        <p:tgtEl>
                                          <p:spTgt spid="60"/>
                                        </p:tgtEl>
                                        <p:attrNameLst>
                                          <p:attrName>ppt_x</p:attrName>
                                        </p:attrNameLst>
                                      </p:cBhvr>
                                      <p:tavLst>
                                        <p:tav tm="0">
                                          <p:val>
                                            <p:strVal val="0-#ppt_w/2"/>
                                          </p:val>
                                        </p:tav>
                                        <p:tav tm="100000">
                                          <p:val>
                                            <p:strVal val="#ppt_x"/>
                                          </p:val>
                                        </p:tav>
                                      </p:tavLst>
                                    </p:anim>
                                    <p:anim calcmode="lin" valueType="num">
                                      <p:cBhvr additive="base">
                                        <p:cTn id="74" dur="750" fill="hold"/>
                                        <p:tgtEl>
                                          <p:spTgt spid="60"/>
                                        </p:tgtEl>
                                        <p:attrNameLst>
                                          <p:attrName>ppt_y</p:attrName>
                                        </p:attrNameLst>
                                      </p:cBhvr>
                                      <p:tavLst>
                                        <p:tav tm="0">
                                          <p:val>
                                            <p:strVal val="#ppt_y"/>
                                          </p:val>
                                        </p:tav>
                                        <p:tav tm="100000">
                                          <p:val>
                                            <p:strVal val="#ppt_y"/>
                                          </p:val>
                                        </p:tav>
                                      </p:tavLst>
                                    </p:anim>
                                  </p:childTnLst>
                                </p:cTn>
                              </p:par>
                              <p:par>
                                <p:cTn id="75" presetID="2" presetClass="entr" presetSubtype="8" decel="2800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750" fill="hold"/>
                                        <p:tgtEl>
                                          <p:spTgt spid="61"/>
                                        </p:tgtEl>
                                        <p:attrNameLst>
                                          <p:attrName>ppt_x</p:attrName>
                                        </p:attrNameLst>
                                      </p:cBhvr>
                                      <p:tavLst>
                                        <p:tav tm="0">
                                          <p:val>
                                            <p:strVal val="0-#ppt_w/2"/>
                                          </p:val>
                                        </p:tav>
                                        <p:tav tm="100000">
                                          <p:val>
                                            <p:strVal val="#ppt_x"/>
                                          </p:val>
                                        </p:tav>
                                      </p:tavLst>
                                    </p:anim>
                                    <p:anim calcmode="lin" valueType="num">
                                      <p:cBhvr additive="base">
                                        <p:cTn id="78" dur="750" fill="hold"/>
                                        <p:tgtEl>
                                          <p:spTgt spid="61"/>
                                        </p:tgtEl>
                                        <p:attrNameLst>
                                          <p:attrName>ppt_y</p:attrName>
                                        </p:attrNameLst>
                                      </p:cBhvr>
                                      <p:tavLst>
                                        <p:tav tm="0">
                                          <p:val>
                                            <p:strVal val="#ppt_y"/>
                                          </p:val>
                                        </p:tav>
                                        <p:tav tm="100000">
                                          <p:val>
                                            <p:strVal val="#ppt_y"/>
                                          </p:val>
                                        </p:tav>
                                      </p:tavLst>
                                    </p:anim>
                                  </p:childTnLst>
                                </p:cTn>
                              </p:par>
                              <p:par>
                                <p:cTn id="79" presetID="2" presetClass="entr" presetSubtype="2" decel="28000" fill="hold" grpId="0" nodeType="with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additive="base">
                                        <p:cTn id="81" dur="750" fill="hold"/>
                                        <p:tgtEl>
                                          <p:spTgt spid="62"/>
                                        </p:tgtEl>
                                        <p:attrNameLst>
                                          <p:attrName>ppt_x</p:attrName>
                                        </p:attrNameLst>
                                      </p:cBhvr>
                                      <p:tavLst>
                                        <p:tav tm="0">
                                          <p:val>
                                            <p:strVal val="1+#ppt_w/2"/>
                                          </p:val>
                                        </p:tav>
                                        <p:tav tm="100000">
                                          <p:val>
                                            <p:strVal val="#ppt_x"/>
                                          </p:val>
                                        </p:tav>
                                      </p:tavLst>
                                    </p:anim>
                                    <p:anim calcmode="lin" valueType="num">
                                      <p:cBhvr additive="base">
                                        <p:cTn id="82" dur="750" fill="hold"/>
                                        <p:tgtEl>
                                          <p:spTgt spid="62"/>
                                        </p:tgtEl>
                                        <p:attrNameLst>
                                          <p:attrName>ppt_y</p:attrName>
                                        </p:attrNameLst>
                                      </p:cBhvr>
                                      <p:tavLst>
                                        <p:tav tm="0">
                                          <p:val>
                                            <p:strVal val="#ppt_y"/>
                                          </p:val>
                                        </p:tav>
                                        <p:tav tm="100000">
                                          <p:val>
                                            <p:strVal val="#ppt_y"/>
                                          </p:val>
                                        </p:tav>
                                      </p:tavLst>
                                    </p:anim>
                                  </p:childTnLst>
                                </p:cTn>
                              </p:par>
                              <p:par>
                                <p:cTn id="83" presetID="2" presetClass="entr" presetSubtype="2" decel="2800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 calcmode="lin" valueType="num">
                                      <p:cBhvr additive="base">
                                        <p:cTn id="85" dur="750" fill="hold"/>
                                        <p:tgtEl>
                                          <p:spTgt spid="63"/>
                                        </p:tgtEl>
                                        <p:attrNameLst>
                                          <p:attrName>ppt_x</p:attrName>
                                        </p:attrNameLst>
                                      </p:cBhvr>
                                      <p:tavLst>
                                        <p:tav tm="0">
                                          <p:val>
                                            <p:strVal val="1+#ppt_w/2"/>
                                          </p:val>
                                        </p:tav>
                                        <p:tav tm="100000">
                                          <p:val>
                                            <p:strVal val="#ppt_x"/>
                                          </p:val>
                                        </p:tav>
                                      </p:tavLst>
                                    </p:anim>
                                    <p:anim calcmode="lin" valueType="num">
                                      <p:cBhvr additive="base">
                                        <p:cTn id="86" dur="75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35" presetClass="exit" presetSubtype="0" fill="hold" nodeType="clickEffect">
                                  <p:stCondLst>
                                    <p:cond delay="0"/>
                                  </p:stCondLst>
                                  <p:childTnLst>
                                    <p:animEffect transition="out" filter="fade">
                                      <p:cBhvr>
                                        <p:cTn id="90" dur="750"/>
                                        <p:tgtEl>
                                          <p:spTgt spid="12"/>
                                        </p:tgtEl>
                                      </p:cBhvr>
                                    </p:animEffect>
                                    <p:anim calcmode="lin" valueType="num">
                                      <p:cBhvr>
                                        <p:cTn id="91" dur="750"/>
                                        <p:tgtEl>
                                          <p:spTgt spid="12"/>
                                        </p:tgtEl>
                                        <p:attrNameLst>
                                          <p:attrName>style.rotation</p:attrName>
                                        </p:attrNameLst>
                                      </p:cBhvr>
                                      <p:tavLst>
                                        <p:tav tm="0">
                                          <p:val>
                                            <p:fltVal val="0"/>
                                          </p:val>
                                        </p:tav>
                                        <p:tav tm="100000">
                                          <p:val>
                                            <p:fltVal val="720"/>
                                          </p:val>
                                        </p:tav>
                                      </p:tavLst>
                                    </p:anim>
                                    <p:anim calcmode="lin" valueType="num">
                                      <p:cBhvr>
                                        <p:cTn id="92" dur="750"/>
                                        <p:tgtEl>
                                          <p:spTgt spid="12"/>
                                        </p:tgtEl>
                                        <p:attrNameLst>
                                          <p:attrName>ppt_h</p:attrName>
                                        </p:attrNameLst>
                                      </p:cBhvr>
                                      <p:tavLst>
                                        <p:tav tm="0">
                                          <p:val>
                                            <p:strVal val="ppt_h"/>
                                          </p:val>
                                        </p:tav>
                                        <p:tav tm="100000">
                                          <p:val>
                                            <p:fltVal val="0"/>
                                          </p:val>
                                        </p:tav>
                                      </p:tavLst>
                                    </p:anim>
                                    <p:anim calcmode="lin" valueType="num">
                                      <p:cBhvr>
                                        <p:cTn id="93" dur="750"/>
                                        <p:tgtEl>
                                          <p:spTgt spid="12"/>
                                        </p:tgtEl>
                                        <p:attrNameLst>
                                          <p:attrName>ppt_w</p:attrName>
                                        </p:attrNameLst>
                                      </p:cBhvr>
                                      <p:tavLst>
                                        <p:tav tm="0">
                                          <p:val>
                                            <p:strVal val="ppt_w"/>
                                          </p:val>
                                        </p:tav>
                                        <p:tav tm="100000">
                                          <p:val>
                                            <p:fltVal val="0"/>
                                          </p:val>
                                        </p:tav>
                                      </p:tavLst>
                                    </p:anim>
                                    <p:set>
                                      <p:cBhvr>
                                        <p:cTn id="94" dur="1" fill="hold">
                                          <p:stCondLst>
                                            <p:cond delay="749"/>
                                          </p:stCondLst>
                                        </p:cTn>
                                        <p:tgtEl>
                                          <p:spTgt spid="12"/>
                                        </p:tgtEl>
                                        <p:attrNameLst>
                                          <p:attrName>style.visibility</p:attrName>
                                        </p:attrNameLst>
                                      </p:cBhvr>
                                      <p:to>
                                        <p:strVal val="hidden"/>
                                      </p:to>
                                    </p:set>
                                  </p:childTnLst>
                                </p:cTn>
                              </p:par>
                              <p:par>
                                <p:cTn id="95" presetID="2" presetClass="exit" presetSubtype="8" fill="hold" nodeType="withEffect">
                                  <p:stCondLst>
                                    <p:cond delay="0"/>
                                  </p:stCondLst>
                                  <p:childTnLst>
                                    <p:anim calcmode="lin" valueType="num">
                                      <p:cBhvr additive="base">
                                        <p:cTn id="96" dur="500"/>
                                        <p:tgtEl>
                                          <p:spTgt spid="125"/>
                                        </p:tgtEl>
                                        <p:attrNameLst>
                                          <p:attrName>ppt_x</p:attrName>
                                        </p:attrNameLst>
                                      </p:cBhvr>
                                      <p:tavLst>
                                        <p:tav tm="0">
                                          <p:val>
                                            <p:strVal val="ppt_x"/>
                                          </p:val>
                                        </p:tav>
                                        <p:tav tm="100000">
                                          <p:val>
                                            <p:strVal val="0-ppt_w/2"/>
                                          </p:val>
                                        </p:tav>
                                      </p:tavLst>
                                    </p:anim>
                                    <p:anim calcmode="lin" valueType="num">
                                      <p:cBhvr additive="base">
                                        <p:cTn id="97" dur="500"/>
                                        <p:tgtEl>
                                          <p:spTgt spid="125"/>
                                        </p:tgtEl>
                                        <p:attrNameLst>
                                          <p:attrName>ppt_y</p:attrName>
                                        </p:attrNameLst>
                                      </p:cBhvr>
                                      <p:tavLst>
                                        <p:tav tm="0">
                                          <p:val>
                                            <p:strVal val="ppt_y"/>
                                          </p:val>
                                        </p:tav>
                                        <p:tav tm="100000">
                                          <p:val>
                                            <p:strVal val="ppt_y"/>
                                          </p:val>
                                        </p:tav>
                                      </p:tavLst>
                                    </p:anim>
                                    <p:set>
                                      <p:cBhvr>
                                        <p:cTn id="98" dur="1" fill="hold">
                                          <p:stCondLst>
                                            <p:cond delay="499"/>
                                          </p:stCondLst>
                                        </p:cTn>
                                        <p:tgtEl>
                                          <p:spTgt spid="125"/>
                                        </p:tgtEl>
                                        <p:attrNameLst>
                                          <p:attrName>style.visibility</p:attrName>
                                        </p:attrNameLst>
                                      </p:cBhvr>
                                      <p:to>
                                        <p:strVal val="hidden"/>
                                      </p:to>
                                    </p:set>
                                  </p:childTnLst>
                                </p:cTn>
                              </p:par>
                              <p:par>
                                <p:cTn id="99" presetID="2" presetClass="exit" presetSubtype="8" fill="hold" nodeType="withEffect">
                                  <p:stCondLst>
                                    <p:cond delay="0"/>
                                  </p:stCondLst>
                                  <p:childTnLst>
                                    <p:anim calcmode="lin" valueType="num">
                                      <p:cBhvr additive="base">
                                        <p:cTn id="100" dur="500"/>
                                        <p:tgtEl>
                                          <p:spTgt spid="131"/>
                                        </p:tgtEl>
                                        <p:attrNameLst>
                                          <p:attrName>ppt_x</p:attrName>
                                        </p:attrNameLst>
                                      </p:cBhvr>
                                      <p:tavLst>
                                        <p:tav tm="0">
                                          <p:val>
                                            <p:strVal val="ppt_x"/>
                                          </p:val>
                                        </p:tav>
                                        <p:tav tm="100000">
                                          <p:val>
                                            <p:strVal val="0-ppt_w/2"/>
                                          </p:val>
                                        </p:tav>
                                      </p:tavLst>
                                    </p:anim>
                                    <p:anim calcmode="lin" valueType="num">
                                      <p:cBhvr additive="base">
                                        <p:cTn id="101" dur="500"/>
                                        <p:tgtEl>
                                          <p:spTgt spid="131"/>
                                        </p:tgtEl>
                                        <p:attrNameLst>
                                          <p:attrName>ppt_y</p:attrName>
                                        </p:attrNameLst>
                                      </p:cBhvr>
                                      <p:tavLst>
                                        <p:tav tm="0">
                                          <p:val>
                                            <p:strVal val="ppt_y"/>
                                          </p:val>
                                        </p:tav>
                                        <p:tav tm="100000">
                                          <p:val>
                                            <p:strVal val="ppt_y"/>
                                          </p:val>
                                        </p:tav>
                                      </p:tavLst>
                                    </p:anim>
                                    <p:set>
                                      <p:cBhvr>
                                        <p:cTn id="102" dur="1" fill="hold">
                                          <p:stCondLst>
                                            <p:cond delay="499"/>
                                          </p:stCondLst>
                                        </p:cTn>
                                        <p:tgtEl>
                                          <p:spTgt spid="131"/>
                                        </p:tgtEl>
                                        <p:attrNameLst>
                                          <p:attrName>style.visibility</p:attrName>
                                        </p:attrNameLst>
                                      </p:cBhvr>
                                      <p:to>
                                        <p:strVal val="hidden"/>
                                      </p:to>
                                    </p:set>
                                  </p:childTnLst>
                                </p:cTn>
                              </p:par>
                              <p:par>
                                <p:cTn id="103" presetID="2" presetClass="exit" presetSubtype="2" fill="hold" nodeType="withEffect">
                                  <p:stCondLst>
                                    <p:cond delay="0"/>
                                  </p:stCondLst>
                                  <p:childTnLst>
                                    <p:anim calcmode="lin" valueType="num">
                                      <p:cBhvr additive="base">
                                        <p:cTn id="104" dur="500"/>
                                        <p:tgtEl>
                                          <p:spTgt spid="128"/>
                                        </p:tgtEl>
                                        <p:attrNameLst>
                                          <p:attrName>ppt_x</p:attrName>
                                        </p:attrNameLst>
                                      </p:cBhvr>
                                      <p:tavLst>
                                        <p:tav tm="0">
                                          <p:val>
                                            <p:strVal val="ppt_x"/>
                                          </p:val>
                                        </p:tav>
                                        <p:tav tm="100000">
                                          <p:val>
                                            <p:strVal val="1+ppt_w/2"/>
                                          </p:val>
                                        </p:tav>
                                      </p:tavLst>
                                    </p:anim>
                                    <p:anim calcmode="lin" valueType="num">
                                      <p:cBhvr additive="base">
                                        <p:cTn id="105" dur="500"/>
                                        <p:tgtEl>
                                          <p:spTgt spid="128"/>
                                        </p:tgtEl>
                                        <p:attrNameLst>
                                          <p:attrName>ppt_y</p:attrName>
                                        </p:attrNameLst>
                                      </p:cBhvr>
                                      <p:tavLst>
                                        <p:tav tm="0">
                                          <p:val>
                                            <p:strVal val="ppt_y"/>
                                          </p:val>
                                        </p:tav>
                                        <p:tav tm="100000">
                                          <p:val>
                                            <p:strVal val="ppt_y"/>
                                          </p:val>
                                        </p:tav>
                                      </p:tavLst>
                                    </p:anim>
                                    <p:set>
                                      <p:cBhvr>
                                        <p:cTn id="106" dur="1" fill="hold">
                                          <p:stCondLst>
                                            <p:cond delay="499"/>
                                          </p:stCondLst>
                                        </p:cTn>
                                        <p:tgtEl>
                                          <p:spTgt spid="128"/>
                                        </p:tgtEl>
                                        <p:attrNameLst>
                                          <p:attrName>style.visibility</p:attrName>
                                        </p:attrNameLst>
                                      </p:cBhvr>
                                      <p:to>
                                        <p:strVal val="hidden"/>
                                      </p:to>
                                    </p:set>
                                  </p:childTnLst>
                                </p:cTn>
                              </p:par>
                              <p:par>
                                <p:cTn id="107" presetID="2" presetClass="exit" presetSubtype="2" fill="hold" nodeType="withEffect">
                                  <p:stCondLst>
                                    <p:cond delay="0"/>
                                  </p:stCondLst>
                                  <p:childTnLst>
                                    <p:anim calcmode="lin" valueType="num">
                                      <p:cBhvr additive="base">
                                        <p:cTn id="108" dur="500"/>
                                        <p:tgtEl>
                                          <p:spTgt spid="134"/>
                                        </p:tgtEl>
                                        <p:attrNameLst>
                                          <p:attrName>ppt_x</p:attrName>
                                        </p:attrNameLst>
                                      </p:cBhvr>
                                      <p:tavLst>
                                        <p:tav tm="0">
                                          <p:val>
                                            <p:strVal val="ppt_x"/>
                                          </p:val>
                                        </p:tav>
                                        <p:tav tm="100000">
                                          <p:val>
                                            <p:strVal val="1+ppt_w/2"/>
                                          </p:val>
                                        </p:tav>
                                      </p:tavLst>
                                    </p:anim>
                                    <p:anim calcmode="lin" valueType="num">
                                      <p:cBhvr additive="base">
                                        <p:cTn id="109" dur="500"/>
                                        <p:tgtEl>
                                          <p:spTgt spid="134"/>
                                        </p:tgtEl>
                                        <p:attrNameLst>
                                          <p:attrName>ppt_y</p:attrName>
                                        </p:attrNameLst>
                                      </p:cBhvr>
                                      <p:tavLst>
                                        <p:tav tm="0">
                                          <p:val>
                                            <p:strVal val="ppt_y"/>
                                          </p:val>
                                        </p:tav>
                                        <p:tav tm="100000">
                                          <p:val>
                                            <p:strVal val="ppt_y"/>
                                          </p:val>
                                        </p:tav>
                                      </p:tavLst>
                                    </p:anim>
                                    <p:set>
                                      <p:cBhvr>
                                        <p:cTn id="110" dur="1" fill="hold">
                                          <p:stCondLst>
                                            <p:cond delay="499"/>
                                          </p:stCondLst>
                                        </p:cTn>
                                        <p:tgtEl>
                                          <p:spTgt spid="134"/>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60"/>
                                        </p:tgtEl>
                                      </p:cBhvr>
                                    </p:animEffect>
                                    <p:set>
                                      <p:cBhvr>
                                        <p:cTn id="113" dur="1" fill="hold">
                                          <p:stCondLst>
                                            <p:cond delay="499"/>
                                          </p:stCondLst>
                                        </p:cTn>
                                        <p:tgtEl>
                                          <p:spTgt spid="60"/>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61"/>
                                        </p:tgtEl>
                                      </p:cBhvr>
                                    </p:animEffect>
                                    <p:set>
                                      <p:cBhvr>
                                        <p:cTn id="116" dur="1" fill="hold">
                                          <p:stCondLst>
                                            <p:cond delay="499"/>
                                          </p:stCondLst>
                                        </p:cTn>
                                        <p:tgtEl>
                                          <p:spTgt spid="61"/>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62"/>
                                        </p:tgtEl>
                                      </p:cBhvr>
                                    </p:animEffect>
                                    <p:set>
                                      <p:cBhvr>
                                        <p:cTn id="119" dur="1" fill="hold">
                                          <p:stCondLst>
                                            <p:cond delay="499"/>
                                          </p:stCondLst>
                                        </p:cTn>
                                        <p:tgtEl>
                                          <p:spTgt spid="62"/>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63"/>
                                        </p:tgtEl>
                                      </p:cBhvr>
                                    </p:animEffect>
                                    <p:set>
                                      <p:cBhvr>
                                        <p:cTn id="122"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8" grpId="0" animBg="1"/>
      <p:bldP spid="18" grpId="1" animBg="1"/>
      <p:bldP spid="19" grpId="0"/>
      <p:bldP spid="19" grpId="1"/>
      <p:bldP spid="60" grpId="0"/>
      <p:bldP spid="60" grpId="1"/>
      <p:bldP spid="61" grpId="0"/>
      <p:bldP spid="61" grpId="1"/>
      <p:bldP spid="62" grpId="0"/>
      <p:bldP spid="62" grpId="1"/>
      <p:bldP spid="63" grpId="0"/>
      <p:bldP spid="63" grpId="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5"/>
          <p:cNvSpPr txBox="1">
            <a:spLocks noChangeArrowheads="1"/>
          </p:cNvSpPr>
          <p:nvPr/>
        </p:nvSpPr>
        <p:spPr bwMode="auto">
          <a:xfrm>
            <a:off x="707245" y="1245889"/>
            <a:ext cx="1210588"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恶意逃离者</a:t>
            </a:r>
          </a:p>
        </p:txBody>
      </p:sp>
      <p:sp>
        <p:nvSpPr>
          <p:cNvPr id="3" name="矩形 2"/>
          <p:cNvSpPr/>
          <p:nvPr/>
        </p:nvSpPr>
        <p:spPr>
          <a:xfrm>
            <a:off x="780993" y="1878056"/>
            <a:ext cx="3314487" cy="1926489"/>
          </a:xfrm>
          <a:prstGeom prst="rect">
            <a:avLst/>
          </a:prstGeom>
        </p:spPr>
        <p:txBody>
          <a:bodyPr wrap="square">
            <a:spAutoFit/>
          </a:bodyPr>
          <a:lstStyle/>
          <a:p>
            <a:pPr algn="just">
              <a:lnSpc>
                <a:spcPct val="150000"/>
              </a:lnSpc>
            </a:pPr>
            <a:r>
              <a:rPr lang="zh-CN" altLang="zh-CN" dirty="0"/>
              <a:t>这种人在已经知道疫情的严重性的情况下，虽然自身已经有发热等新冠肺炎前期症状，但仍不顾他人安危逃往别处，</a:t>
            </a:r>
            <a:r>
              <a:rPr lang="zh-CN" altLang="en-US" dirty="0"/>
              <a:t>有的</a:t>
            </a:r>
            <a:r>
              <a:rPr lang="zh-CN" altLang="zh-CN" dirty="0"/>
              <a:t>在人群密集地游荡，甚至之前报出有确诊者在别人的门把手上吐唾沫，</a:t>
            </a:r>
            <a:r>
              <a:rPr lang="zh-CN" altLang="en-US" dirty="0"/>
              <a:t>更有甚者，</a:t>
            </a:r>
            <a:r>
              <a:rPr lang="zh-CN" altLang="zh-CN" dirty="0"/>
              <a:t>并在社交平台上肆意发表污蔑国家、社会的言论。</a:t>
            </a:r>
            <a:endParaRPr lang="zh-CN" altLang="en-US" sz="1000" dirty="0">
              <a:solidFill>
                <a:schemeClr val="bg1">
                  <a:lumMod val="50000"/>
                </a:schemeClr>
              </a:solidFill>
              <a:latin typeface="+mj-ea"/>
              <a:ea typeface="+mj-ea"/>
            </a:endParaRPr>
          </a:p>
        </p:txBody>
      </p:sp>
      <p:grpSp>
        <p:nvGrpSpPr>
          <p:cNvPr id="4" name="组合 3"/>
          <p:cNvGrpSpPr/>
          <p:nvPr/>
        </p:nvGrpSpPr>
        <p:grpSpPr>
          <a:xfrm>
            <a:off x="707244" y="1804135"/>
            <a:ext cx="3543627" cy="2093476"/>
            <a:chOff x="3820559" y="2272420"/>
            <a:chExt cx="4606155" cy="1865014"/>
          </a:xfrm>
        </p:grpSpPr>
        <p:sp>
          <p:nvSpPr>
            <p:cNvPr id="5" name="矩形 4"/>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33" name="组合 32"/>
          <p:cNvGrpSpPr/>
          <p:nvPr/>
        </p:nvGrpSpPr>
        <p:grpSpPr>
          <a:xfrm>
            <a:off x="590158" y="554189"/>
            <a:ext cx="1486542" cy="521708"/>
            <a:chOff x="349800" y="270568"/>
            <a:chExt cx="1486542" cy="521708"/>
          </a:xfrm>
        </p:grpSpPr>
        <p:sp>
          <p:nvSpPr>
            <p:cNvPr id="34"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原因分析</a:t>
              </a:r>
              <a:endParaRPr lang="en-US" altLang="zh-CN" sz="1800" b="1" dirty="0">
                <a:solidFill>
                  <a:srgbClr val="2B3649"/>
                </a:solidFill>
                <a:latin typeface="+mj-ea"/>
                <a:ea typeface="+mj-ea"/>
                <a:cs typeface="+mn-ea"/>
                <a:sym typeface="+mn-lt"/>
              </a:endParaRPr>
            </a:p>
          </p:txBody>
        </p:sp>
        <p:sp>
          <p:nvSpPr>
            <p:cNvPr id="35"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逃离，不理性 </a:t>
              </a:r>
              <a:r>
                <a:rPr lang="en-US" altLang="zh-CN" sz="1050" dirty="0">
                  <a:solidFill>
                    <a:srgbClr val="2B3649"/>
                  </a:solidFill>
                  <a:cs typeface="+mn-ea"/>
                  <a:sym typeface="+mn-lt"/>
                </a:rPr>
                <a:t>vs </a:t>
              </a:r>
              <a:r>
                <a:rPr lang="zh-CN" altLang="en-US" sz="1050" dirty="0">
                  <a:solidFill>
                    <a:srgbClr val="2B3649"/>
                  </a:solidFill>
                  <a:cs typeface="+mn-ea"/>
                  <a:sym typeface="+mn-lt"/>
                </a:rPr>
                <a:t>理性</a:t>
              </a:r>
              <a:endParaRPr lang="en-US" altLang="zh-CN" sz="1050" dirty="0">
                <a:solidFill>
                  <a:srgbClr val="2B3649"/>
                </a:solidFill>
                <a:cs typeface="+mn-ea"/>
                <a:sym typeface="+mn-lt"/>
              </a:endParaRPr>
            </a:p>
          </p:txBody>
        </p:sp>
      </p:grpSp>
      <p:sp>
        <p:nvSpPr>
          <p:cNvPr id="52" name="任意多边形 26"/>
          <p:cNvSpPr/>
          <p:nvPr/>
        </p:nvSpPr>
        <p:spPr>
          <a:xfrm>
            <a:off x="1646296" y="2924846"/>
            <a:ext cx="0" cy="371024"/>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3" name="任意多边形 27"/>
          <p:cNvSpPr/>
          <p:nvPr/>
        </p:nvSpPr>
        <p:spPr>
          <a:xfrm>
            <a:off x="3300725" y="2924846"/>
            <a:ext cx="0" cy="371024"/>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4" name="任意多边形 28"/>
          <p:cNvSpPr/>
          <p:nvPr/>
        </p:nvSpPr>
        <p:spPr>
          <a:xfrm>
            <a:off x="5669769" y="2299591"/>
            <a:ext cx="0" cy="371024"/>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5" name="任意多边形 29"/>
          <p:cNvSpPr/>
          <p:nvPr/>
        </p:nvSpPr>
        <p:spPr>
          <a:xfrm>
            <a:off x="7378761" y="2333156"/>
            <a:ext cx="0" cy="371024"/>
          </a:xfrm>
          <a:custGeom>
            <a:avLst/>
            <a:gdLst>
              <a:gd name="connsiteX0" fmla="*/ 0 w 0"/>
              <a:gd name="connsiteY0" fmla="*/ 0 h 861237"/>
              <a:gd name="connsiteX1" fmla="*/ 0 w 0"/>
              <a:gd name="connsiteY1" fmla="*/ 861237 h 861237"/>
            </a:gdLst>
            <a:ahLst/>
            <a:cxnLst>
              <a:cxn ang="0">
                <a:pos x="connsiteX0" y="connsiteY0"/>
              </a:cxn>
              <a:cxn ang="0">
                <a:pos x="connsiteX1" y="connsiteY1"/>
              </a:cxn>
            </a:cxnLst>
            <a:rect l="l" t="t" r="r" b="b"/>
            <a:pathLst>
              <a:path h="861237">
                <a:moveTo>
                  <a:pt x="0" y="0"/>
                </a:moveTo>
                <a:lnTo>
                  <a:pt x="0" y="861237"/>
                </a:lnTo>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56" name="文本框 55"/>
          <p:cNvSpPr txBox="1"/>
          <p:nvPr/>
        </p:nvSpPr>
        <p:spPr>
          <a:xfrm>
            <a:off x="781202" y="3804615"/>
            <a:ext cx="1809920" cy="866140"/>
          </a:xfrm>
          <a:prstGeom prst="rect">
            <a:avLst/>
          </a:prstGeom>
          <a:noFill/>
          <a:effectLst/>
        </p:spPr>
        <p:txBody>
          <a:bodyPr wrap="square" rtlCol="0">
            <a:spAutoFit/>
          </a:bodyPr>
          <a:lstStyle/>
          <a:p>
            <a:pPr algn="l">
              <a:lnSpc>
                <a:spcPct val="120000"/>
              </a:lnSpc>
            </a:pPr>
            <a:r>
              <a:rPr lang="en-US" altLang="zh-CN" sz="1400" dirty="0">
                <a:solidFill>
                  <a:srgbClr val="2B3649"/>
                </a:solidFill>
                <a:latin typeface="+mj-ea"/>
              </a:rPr>
              <a:t>·</a:t>
            </a:r>
            <a:r>
              <a:rPr lang="zh-CN" altLang="en-US" sz="1400" dirty="0">
                <a:solidFill>
                  <a:srgbClr val="2B3649"/>
                </a:solidFill>
                <a:latin typeface="+mj-ea"/>
              </a:rPr>
              <a:t>不能简单以人类共有的“自私” 来分析</a:t>
            </a:r>
          </a:p>
          <a:p>
            <a:pPr algn="l">
              <a:lnSpc>
                <a:spcPct val="120000"/>
              </a:lnSpc>
            </a:pPr>
            <a:r>
              <a:rPr lang="en-US" altLang="zh-CN" sz="1400" dirty="0">
                <a:solidFill>
                  <a:srgbClr val="2B3649"/>
                </a:solidFill>
                <a:latin typeface="+mj-ea"/>
                <a:sym typeface="+mn-ea"/>
              </a:rPr>
              <a:t>·</a:t>
            </a:r>
            <a:r>
              <a:rPr lang="zh-CN" altLang="en-US" sz="1400" dirty="0">
                <a:solidFill>
                  <a:srgbClr val="2B3649"/>
                </a:solidFill>
                <a:latin typeface="+mj-ea"/>
                <a:sym typeface="+mn-ea"/>
              </a:rPr>
              <a:t>违背核心价值观</a:t>
            </a:r>
            <a:endParaRPr lang="zh-CN" altLang="en-US" sz="1400" dirty="0">
              <a:solidFill>
                <a:srgbClr val="2B3649"/>
              </a:solidFill>
              <a:latin typeface="+mj-ea"/>
            </a:endParaRPr>
          </a:p>
        </p:txBody>
      </p:sp>
      <p:sp>
        <p:nvSpPr>
          <p:cNvPr id="57" name="文本框 56"/>
          <p:cNvSpPr txBox="1"/>
          <p:nvPr/>
        </p:nvSpPr>
        <p:spPr>
          <a:xfrm>
            <a:off x="2490185" y="3821482"/>
            <a:ext cx="1809920" cy="846001"/>
          </a:xfrm>
          <a:prstGeom prst="rect">
            <a:avLst/>
          </a:prstGeom>
          <a:noFill/>
          <a:effectLst/>
        </p:spPr>
        <p:txBody>
          <a:bodyPr wrap="square" rtlCol="0">
            <a:spAutoFit/>
          </a:bodyPr>
          <a:lstStyle/>
          <a:p>
            <a:pPr algn="ctr">
              <a:lnSpc>
                <a:spcPct val="120000"/>
              </a:lnSpc>
            </a:pPr>
            <a:r>
              <a:rPr lang="zh-CN" altLang="en-US" sz="1400" dirty="0">
                <a:solidFill>
                  <a:srgbClr val="2B3649"/>
                </a:solidFill>
                <a:latin typeface="+mj-ea"/>
              </a:rPr>
              <a:t>他们的做法于人带来巨大灾难和损失，于己得不到什么好处</a:t>
            </a:r>
            <a:endParaRPr lang="zh-CN" altLang="en-US" sz="1000" dirty="0">
              <a:solidFill>
                <a:schemeClr val="tx1">
                  <a:lumMod val="50000"/>
                  <a:lumOff val="50000"/>
                </a:schemeClr>
              </a:solidFill>
              <a:latin typeface="+mj-ea"/>
            </a:endParaRPr>
          </a:p>
        </p:txBody>
      </p:sp>
      <p:sp>
        <p:nvSpPr>
          <p:cNvPr id="58" name="文本框 57"/>
          <p:cNvSpPr txBox="1"/>
          <p:nvPr/>
        </p:nvSpPr>
        <p:spPr>
          <a:xfrm>
            <a:off x="4884695" y="3344687"/>
            <a:ext cx="1809920" cy="1105687"/>
          </a:xfrm>
          <a:prstGeom prst="rect">
            <a:avLst/>
          </a:prstGeom>
          <a:noFill/>
          <a:effectLst/>
        </p:spPr>
        <p:txBody>
          <a:bodyPr wrap="square" rtlCol="0">
            <a:spAutoFit/>
          </a:bodyPr>
          <a:lstStyle/>
          <a:p>
            <a:pPr algn="ctr">
              <a:lnSpc>
                <a:spcPct val="120000"/>
              </a:lnSpc>
            </a:pPr>
            <a:r>
              <a:rPr lang="zh-CN" altLang="en-US" sz="1400" dirty="0">
                <a:solidFill>
                  <a:srgbClr val="2B3649"/>
                </a:solidFill>
                <a:latin typeface="+mj-ea"/>
              </a:rPr>
              <a:t>媒体报道失衡，舆论的失控，既让人们心生恐惧，又可能激起这部分人的仇恨</a:t>
            </a:r>
            <a:endParaRPr lang="zh-CN" altLang="en-US" sz="1000" dirty="0">
              <a:solidFill>
                <a:schemeClr val="tx1">
                  <a:lumMod val="50000"/>
                  <a:lumOff val="50000"/>
                </a:schemeClr>
              </a:solidFill>
              <a:latin typeface="+mj-ea"/>
            </a:endParaRPr>
          </a:p>
        </p:txBody>
      </p:sp>
      <p:sp>
        <p:nvSpPr>
          <p:cNvPr id="59" name="文本框 58"/>
          <p:cNvSpPr txBox="1"/>
          <p:nvPr/>
        </p:nvSpPr>
        <p:spPr>
          <a:xfrm>
            <a:off x="6591059" y="3295870"/>
            <a:ext cx="2006931" cy="1622752"/>
          </a:xfrm>
          <a:prstGeom prst="rect">
            <a:avLst/>
          </a:prstGeom>
          <a:noFill/>
          <a:effectLst/>
        </p:spPr>
        <p:txBody>
          <a:bodyPr wrap="square" rtlCol="0">
            <a:spAutoFit/>
          </a:bodyPr>
          <a:lstStyle/>
          <a:p>
            <a:pPr algn="ctr">
              <a:lnSpc>
                <a:spcPct val="120000"/>
              </a:lnSpc>
            </a:pPr>
            <a:r>
              <a:rPr lang="zh-CN" altLang="en-US" sz="1400" dirty="0">
                <a:solidFill>
                  <a:srgbClr val="2B3649"/>
                </a:solidFill>
                <a:latin typeface="+mj-ea"/>
              </a:rPr>
              <a:t>应当注意到，疫情前期武汉市危机重重，医疗资源短缺，红会应对不力，许多患者得不到有效救治，对武汉政府信任大打折扣</a:t>
            </a:r>
            <a:endParaRPr lang="zh-CN" altLang="en-US" sz="1000" dirty="0">
              <a:solidFill>
                <a:schemeClr val="tx1">
                  <a:lumMod val="50000"/>
                  <a:lumOff val="50000"/>
                </a:schemeClr>
              </a:solidFill>
              <a:latin typeface="+mj-ea"/>
            </a:endParaRPr>
          </a:p>
        </p:txBody>
      </p:sp>
      <p:sp>
        <p:nvSpPr>
          <p:cNvPr id="63" name="文本框 5"/>
          <p:cNvSpPr txBox="1">
            <a:spLocks noChangeArrowheads="1"/>
          </p:cNvSpPr>
          <p:nvPr/>
        </p:nvSpPr>
        <p:spPr bwMode="auto">
          <a:xfrm>
            <a:off x="707245" y="1245889"/>
            <a:ext cx="1005403"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个人角度</a:t>
            </a:r>
          </a:p>
        </p:txBody>
      </p:sp>
      <p:grpSp>
        <p:nvGrpSpPr>
          <p:cNvPr id="64" name="组合 63"/>
          <p:cNvGrpSpPr/>
          <p:nvPr/>
        </p:nvGrpSpPr>
        <p:grpSpPr>
          <a:xfrm>
            <a:off x="1169667" y="1612171"/>
            <a:ext cx="940283" cy="1146997"/>
            <a:chOff x="1315103" y="1357129"/>
            <a:chExt cx="1352590" cy="1649946"/>
          </a:xfrm>
        </p:grpSpPr>
        <p:sp>
          <p:nvSpPr>
            <p:cNvPr id="65" name="Freeform 6"/>
            <p:cNvSpPr/>
            <p:nvPr/>
          </p:nvSpPr>
          <p:spPr bwMode="auto">
            <a:xfrm>
              <a:off x="1315103" y="1357129"/>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11000">
                  <a:srgbClr val="2B3649"/>
                </a:gs>
                <a:gs pos="100000">
                  <a:srgbClr val="3B4A62"/>
                </a:gs>
              </a:gsLst>
              <a:lin ang="27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66" name="Freeform 6"/>
            <p:cNvSpPr/>
            <p:nvPr/>
          </p:nvSpPr>
          <p:spPr bwMode="auto">
            <a:xfrm>
              <a:off x="1315103" y="1654841"/>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67" name="文本框 66"/>
            <p:cNvSpPr txBox="1"/>
            <p:nvPr/>
          </p:nvSpPr>
          <p:spPr>
            <a:xfrm>
              <a:off x="1818990" y="2007386"/>
              <a:ext cx="196019" cy="752648"/>
            </a:xfrm>
            <a:prstGeom prst="rect">
              <a:avLst/>
            </a:prstGeom>
            <a:noFill/>
          </p:spPr>
          <p:txBody>
            <a:bodyPr wrap="square" rtlCol="0">
              <a:spAutoFit/>
            </a:bodyPr>
            <a:lstStyle/>
            <a:p>
              <a:r>
                <a:rPr lang="en-US" altLang="zh-CN" sz="2800" dirty="0">
                  <a:solidFill>
                    <a:srgbClr val="2D384C"/>
                  </a:solidFill>
                  <a:latin typeface="Arial Rounded MT Bold" panose="020F0704030504030204" pitchFamily="34" charset="0"/>
                </a:rPr>
                <a:t>I</a:t>
              </a:r>
              <a:endParaRPr lang="zh-CN" altLang="en-US" sz="2800" dirty="0">
                <a:solidFill>
                  <a:srgbClr val="2D384C"/>
                </a:solidFill>
                <a:latin typeface="Arial Rounded MT Bold" panose="020F0704030504030204" pitchFamily="34" charset="0"/>
              </a:endParaRPr>
            </a:p>
          </p:txBody>
        </p:sp>
      </p:grpSp>
      <p:grpSp>
        <p:nvGrpSpPr>
          <p:cNvPr id="68" name="组合 6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044152" y="3406317"/>
            <a:ext cx="1213677" cy="370688"/>
            <a:chOff x="6853232" y="3640575"/>
            <a:chExt cx="1968217" cy="541217"/>
          </a:xfrm>
        </p:grpSpPr>
        <p:sp>
          <p:nvSpPr>
            <p:cNvPr id="69"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0" name="文本框 69"/>
            <p:cNvSpPr txBox="1"/>
            <p:nvPr/>
          </p:nvSpPr>
          <p:spPr>
            <a:xfrm>
              <a:off x="6893788" y="3687540"/>
              <a:ext cx="1887081" cy="451405"/>
            </a:xfrm>
            <a:prstGeom prst="rect">
              <a:avLst/>
            </a:prstGeom>
            <a:noFill/>
          </p:spPr>
          <p:txBody>
            <a:bodyPr wrap="none" rtlCol="0">
              <a:spAutoFit/>
            </a:bodyPr>
            <a:lstStyle/>
            <a:p>
              <a:r>
                <a:rPr lang="zh-CN" altLang="en-US" sz="1600" dirty="0">
                  <a:solidFill>
                    <a:srgbClr val="FAFAFA"/>
                  </a:solidFill>
                  <a:latin typeface="方正兰亭超细黑简体" panose="02000000000000000000" pitchFamily="2" charset="-122"/>
                  <a:ea typeface="方正兰亭超细黑简体" panose="02000000000000000000" pitchFamily="2" charset="-122"/>
                </a:rPr>
                <a:t>价值观缺失</a:t>
              </a:r>
            </a:p>
          </p:txBody>
        </p:sp>
      </p:grpSp>
      <p:grpSp>
        <p:nvGrpSpPr>
          <p:cNvPr id="71" name="组合 70"/>
          <p:cNvGrpSpPr/>
          <p:nvPr/>
        </p:nvGrpSpPr>
        <p:grpSpPr>
          <a:xfrm>
            <a:off x="2830583" y="1592887"/>
            <a:ext cx="940284" cy="1146997"/>
            <a:chOff x="3037637" y="1357129"/>
            <a:chExt cx="1352590" cy="1649946"/>
          </a:xfrm>
        </p:grpSpPr>
        <p:sp>
          <p:nvSpPr>
            <p:cNvPr id="72" name="Freeform 6"/>
            <p:cNvSpPr/>
            <p:nvPr/>
          </p:nvSpPr>
          <p:spPr bwMode="auto">
            <a:xfrm>
              <a:off x="3037637" y="1357129"/>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11000">
                  <a:srgbClr val="2B3649"/>
                </a:gs>
                <a:gs pos="100000">
                  <a:srgbClr val="3B4A62"/>
                </a:gs>
              </a:gsLst>
              <a:lin ang="27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73" name="Freeform 6"/>
            <p:cNvSpPr/>
            <p:nvPr/>
          </p:nvSpPr>
          <p:spPr bwMode="auto">
            <a:xfrm>
              <a:off x="3037637" y="1654841"/>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74" name="文本框 73"/>
            <p:cNvSpPr txBox="1"/>
            <p:nvPr/>
          </p:nvSpPr>
          <p:spPr>
            <a:xfrm>
              <a:off x="3428594" y="1961998"/>
              <a:ext cx="409087" cy="523220"/>
            </a:xfrm>
            <a:prstGeom prst="rect">
              <a:avLst/>
            </a:prstGeom>
            <a:noFill/>
          </p:spPr>
          <p:txBody>
            <a:bodyPr wrap="none" rtlCol="0">
              <a:spAutoFit/>
            </a:bodyPr>
            <a:lstStyle/>
            <a:p>
              <a:r>
                <a:rPr lang="en-US" altLang="zh-CN" sz="2800" dirty="0">
                  <a:solidFill>
                    <a:srgbClr val="2D384C"/>
                  </a:solidFill>
                  <a:latin typeface="Arial Rounded MT Bold" panose="020F0704030504030204" pitchFamily="34" charset="0"/>
                </a:rPr>
                <a:t>II</a:t>
              </a:r>
              <a:endParaRPr lang="zh-CN" altLang="en-US" sz="2800" dirty="0">
                <a:solidFill>
                  <a:srgbClr val="2D384C"/>
                </a:solidFill>
                <a:latin typeface="Arial Rounded MT Bold" panose="020F0704030504030204" pitchFamily="34" charset="0"/>
              </a:endParaRPr>
            </a:p>
          </p:txBody>
        </p:sp>
      </p:grpSp>
      <p:grpSp>
        <p:nvGrpSpPr>
          <p:cNvPr id="75" name="组合 7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2821960" y="3407710"/>
            <a:ext cx="1052480" cy="370721"/>
            <a:chOff x="6853232" y="3640575"/>
            <a:chExt cx="1968217" cy="541265"/>
          </a:xfrm>
        </p:grpSpPr>
        <p:sp>
          <p:nvSpPr>
            <p:cNvPr id="76"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77" name="文本框 76"/>
            <p:cNvSpPr txBox="1"/>
            <p:nvPr/>
          </p:nvSpPr>
          <p:spPr>
            <a:xfrm>
              <a:off x="6893787" y="3687540"/>
              <a:ext cx="1630460" cy="494300"/>
            </a:xfrm>
            <a:prstGeom prst="rect">
              <a:avLst/>
            </a:prstGeom>
            <a:noFill/>
          </p:spPr>
          <p:txBody>
            <a:bodyPr wrap="none" rtlCol="0">
              <a:spAutoFit/>
            </a:bodyPr>
            <a:lstStyle/>
            <a:p>
              <a:r>
                <a:rPr lang="zh-CN" altLang="en-US" sz="1600" dirty="0">
                  <a:solidFill>
                    <a:srgbClr val="FAFAFA"/>
                  </a:solidFill>
                  <a:latin typeface="方正兰亭超细黑简体" panose="02000000000000000000" pitchFamily="2" charset="-122"/>
                  <a:ea typeface="方正兰亭超细黑简体" panose="02000000000000000000" pitchFamily="2" charset="-122"/>
                </a:rPr>
                <a:t>缺乏理性</a:t>
              </a:r>
            </a:p>
          </p:txBody>
        </p:sp>
      </p:grpSp>
      <p:grpSp>
        <p:nvGrpSpPr>
          <p:cNvPr id="78" name="组合 77"/>
          <p:cNvGrpSpPr/>
          <p:nvPr/>
        </p:nvGrpSpPr>
        <p:grpSpPr>
          <a:xfrm>
            <a:off x="5193696" y="902989"/>
            <a:ext cx="940281" cy="1146994"/>
            <a:chOff x="4758031" y="1357129"/>
            <a:chExt cx="1352590" cy="1649946"/>
          </a:xfrm>
        </p:grpSpPr>
        <p:sp>
          <p:nvSpPr>
            <p:cNvPr id="79" name="Freeform 6"/>
            <p:cNvSpPr/>
            <p:nvPr/>
          </p:nvSpPr>
          <p:spPr bwMode="auto">
            <a:xfrm>
              <a:off x="4758031" y="1357129"/>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11000">
                  <a:srgbClr val="2B3649"/>
                </a:gs>
                <a:gs pos="100000">
                  <a:srgbClr val="3B4A62"/>
                </a:gs>
              </a:gsLst>
              <a:lin ang="27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0" name="Freeform 6"/>
            <p:cNvSpPr/>
            <p:nvPr/>
          </p:nvSpPr>
          <p:spPr bwMode="auto">
            <a:xfrm>
              <a:off x="4758031" y="1654841"/>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sp>
          <p:nvSpPr>
            <p:cNvPr id="81" name="文本框 80"/>
            <p:cNvSpPr txBox="1"/>
            <p:nvPr/>
          </p:nvSpPr>
          <p:spPr>
            <a:xfrm>
              <a:off x="5066448" y="1936059"/>
              <a:ext cx="521297" cy="523219"/>
            </a:xfrm>
            <a:prstGeom prst="rect">
              <a:avLst/>
            </a:prstGeom>
            <a:noFill/>
          </p:spPr>
          <p:txBody>
            <a:bodyPr wrap="none" rtlCol="0">
              <a:spAutoFit/>
            </a:bodyPr>
            <a:lstStyle/>
            <a:p>
              <a:r>
                <a:rPr lang="en-US" altLang="zh-CN" sz="2800" dirty="0">
                  <a:solidFill>
                    <a:srgbClr val="2D384C"/>
                  </a:solidFill>
                  <a:latin typeface="Arial Rounded MT Bold" panose="020F0704030504030204" pitchFamily="34" charset="0"/>
                </a:rPr>
                <a:t>III</a:t>
              </a:r>
              <a:endParaRPr lang="zh-CN" altLang="en-US" sz="2800" dirty="0">
                <a:solidFill>
                  <a:srgbClr val="2D384C"/>
                </a:solidFill>
                <a:latin typeface="Arial Rounded MT Bold" panose="020F0704030504030204" pitchFamily="34" charset="0"/>
              </a:endParaRPr>
            </a:p>
          </p:txBody>
        </p:sp>
      </p:grpSp>
      <p:grpSp>
        <p:nvGrpSpPr>
          <p:cNvPr id="82" name="组合 81"/>
          <p:cNvGrpSpPr/>
          <p:nvPr/>
        </p:nvGrpSpPr>
        <p:grpSpPr>
          <a:xfrm>
            <a:off x="6914399" y="874093"/>
            <a:ext cx="1005399" cy="1226427"/>
            <a:chOff x="6548764" y="1357129"/>
            <a:chExt cx="1352590" cy="1649946"/>
          </a:xfrm>
        </p:grpSpPr>
        <p:sp>
          <p:nvSpPr>
            <p:cNvPr id="83" name="Freeform 6"/>
            <p:cNvSpPr/>
            <p:nvPr/>
          </p:nvSpPr>
          <p:spPr bwMode="auto">
            <a:xfrm>
              <a:off x="6548764" y="1357129"/>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11000">
                  <a:srgbClr val="2B3649"/>
                </a:gs>
                <a:gs pos="100000">
                  <a:srgbClr val="3B4A62"/>
                </a:gs>
              </a:gsLst>
              <a:lin ang="27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4" name="Freeform 6"/>
            <p:cNvSpPr/>
            <p:nvPr/>
          </p:nvSpPr>
          <p:spPr bwMode="auto">
            <a:xfrm>
              <a:off x="6548764" y="1654841"/>
              <a:ext cx="1352590" cy="1352234"/>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5" name="文本框 84"/>
            <p:cNvSpPr txBox="1"/>
            <p:nvPr/>
          </p:nvSpPr>
          <p:spPr>
            <a:xfrm>
              <a:off x="6871077" y="1950469"/>
              <a:ext cx="543738" cy="523220"/>
            </a:xfrm>
            <a:prstGeom prst="rect">
              <a:avLst/>
            </a:prstGeom>
            <a:noFill/>
          </p:spPr>
          <p:txBody>
            <a:bodyPr wrap="none" rtlCol="0">
              <a:spAutoFit/>
            </a:bodyPr>
            <a:lstStyle/>
            <a:p>
              <a:r>
                <a:rPr lang="en-US" altLang="zh-CN" sz="2800" dirty="0">
                  <a:solidFill>
                    <a:srgbClr val="2D384C"/>
                  </a:solidFill>
                  <a:latin typeface="Arial Rounded MT Bold" panose="020F0704030504030204" pitchFamily="34" charset="0"/>
                </a:rPr>
                <a:t>IV</a:t>
              </a:r>
              <a:endParaRPr lang="zh-CN" altLang="en-US" sz="2800" dirty="0">
                <a:solidFill>
                  <a:srgbClr val="2D384C"/>
                </a:solidFill>
                <a:latin typeface="Arial Rounded MT Bold" panose="020F0704030504030204" pitchFamily="34" charset="0"/>
              </a:endParaRPr>
            </a:p>
          </p:txBody>
        </p:sp>
      </p:grpSp>
      <p:grpSp>
        <p:nvGrpSpPr>
          <p:cNvPr id="86" name="组合 8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6835267" y="2787239"/>
            <a:ext cx="1084530" cy="370721"/>
            <a:chOff x="6853232" y="3640575"/>
            <a:chExt cx="1968217" cy="541265"/>
          </a:xfrm>
        </p:grpSpPr>
        <p:sp>
          <p:nvSpPr>
            <p:cNvPr id="87"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88" name="文本框 87"/>
            <p:cNvSpPr txBox="1"/>
            <p:nvPr/>
          </p:nvSpPr>
          <p:spPr>
            <a:xfrm>
              <a:off x="6893787" y="3687540"/>
              <a:ext cx="1602550" cy="494300"/>
            </a:xfrm>
            <a:prstGeom prst="rect">
              <a:avLst/>
            </a:prstGeom>
            <a:noFill/>
          </p:spPr>
          <p:txBody>
            <a:bodyPr wrap="none" rtlCol="0">
              <a:spAutoFit/>
            </a:bodyPr>
            <a:lstStyle/>
            <a:p>
              <a:r>
                <a:rPr lang="zh-CN" altLang="en-US" sz="1600" dirty="0">
                  <a:solidFill>
                    <a:srgbClr val="FAFAFA"/>
                  </a:solidFill>
                  <a:latin typeface="方正兰亭超细黑简体" panose="02000000000000000000" pitchFamily="2" charset="-122"/>
                  <a:ea typeface="方正兰亭超细黑简体" panose="02000000000000000000" pitchFamily="2" charset="-122"/>
                </a:rPr>
                <a:t>资源问题</a:t>
              </a:r>
            </a:p>
          </p:txBody>
        </p:sp>
      </p:grpSp>
      <p:grpSp>
        <p:nvGrpSpPr>
          <p:cNvPr id="89" name="组合 8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027822" y="2787238"/>
            <a:ext cx="1666793" cy="370720"/>
            <a:chOff x="6853234" y="3640576"/>
            <a:chExt cx="2688151" cy="541262"/>
          </a:xfrm>
        </p:grpSpPr>
        <p:sp>
          <p:nvSpPr>
            <p:cNvPr id="90" name="圆角矩形 24"/>
            <p:cNvSpPr/>
            <p:nvPr/>
          </p:nvSpPr>
          <p:spPr>
            <a:xfrm rot="16200000">
              <a:off x="7714571" y="2779239"/>
              <a:ext cx="541216" cy="2263890"/>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1" name="文本框 90"/>
            <p:cNvSpPr txBox="1"/>
            <p:nvPr/>
          </p:nvSpPr>
          <p:spPr>
            <a:xfrm>
              <a:off x="6893788" y="3687539"/>
              <a:ext cx="2647597" cy="494299"/>
            </a:xfrm>
            <a:prstGeom prst="rect">
              <a:avLst/>
            </a:prstGeom>
            <a:noFill/>
          </p:spPr>
          <p:txBody>
            <a:bodyPr wrap="square" rtlCol="0">
              <a:spAutoFit/>
            </a:bodyPr>
            <a:lstStyle/>
            <a:p>
              <a:r>
                <a:rPr lang="zh-CN" altLang="en-US" sz="1600" dirty="0">
                  <a:solidFill>
                    <a:srgbClr val="FAFAFA"/>
                  </a:solidFill>
                  <a:latin typeface="方正兰亭超细黑简体" panose="02000000000000000000" pitchFamily="2" charset="-122"/>
                  <a:ea typeface="方正兰亭超细黑简体" panose="02000000000000000000" pitchFamily="2" charset="-122"/>
                </a:rPr>
                <a:t>舆论环境失衡</a:t>
              </a:r>
            </a:p>
          </p:txBody>
        </p:sp>
      </p:grpSp>
      <p:sp>
        <p:nvSpPr>
          <p:cNvPr id="92" name="Rectangle 7"/>
          <p:cNvSpPr>
            <a:spLocks noChangeArrowheads="1"/>
          </p:cNvSpPr>
          <p:nvPr/>
        </p:nvSpPr>
        <p:spPr bwMode="auto">
          <a:xfrm rot="20390928">
            <a:off x="4249941" y="-412573"/>
            <a:ext cx="148344" cy="5862478"/>
          </a:xfrm>
          <a:prstGeom prst="rect">
            <a:avLst/>
          </a:prstGeom>
          <a:gradFill>
            <a:gsLst>
              <a:gs pos="11000">
                <a:srgbClr val="2B3649"/>
              </a:gs>
              <a:gs pos="100000">
                <a:srgbClr val="3B4A62"/>
              </a:gs>
            </a:gsLst>
            <a:lin ang="2700000" scaled="0"/>
          </a:gradFill>
          <a:ln w="28575">
            <a:noFill/>
            <a:round/>
          </a:ln>
          <a:effectLst/>
        </p:spPr>
        <p:txBody>
          <a:bodyPr vert="horz" wrap="square" lIns="68580" tIns="34290" rIns="68580" bIns="34290" numCol="1" anchor="t" anchorCtr="0" compatLnSpc="1"/>
          <a:lstStyle/>
          <a:p>
            <a:endParaRPr lang="zh-CN" altLang="en-US">
              <a:solidFill>
                <a:prstClr val="black"/>
              </a:solidFill>
            </a:endParaRPr>
          </a:p>
        </p:txBody>
      </p:sp>
      <p:sp>
        <p:nvSpPr>
          <p:cNvPr id="93" name="文本框 5"/>
          <p:cNvSpPr txBox="1">
            <a:spLocks noChangeArrowheads="1"/>
          </p:cNvSpPr>
          <p:nvPr/>
        </p:nvSpPr>
        <p:spPr bwMode="auto">
          <a:xfrm>
            <a:off x="7438343" y="463941"/>
            <a:ext cx="1005403"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环境角度</a:t>
            </a:r>
          </a:p>
        </p:txBody>
      </p:sp>
      <p:sp>
        <p:nvSpPr>
          <p:cNvPr id="94" name="矩形 93"/>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4464685" y="1791335"/>
            <a:ext cx="3978910" cy="2099945"/>
          </a:xfrm>
          <a:prstGeom prst="rect">
            <a:avLst/>
          </a:prstGeom>
        </p:spPr>
      </p:pic>
      <p:sp>
        <p:nvSpPr>
          <p:cNvPr id="60" name="文本框 59">
            <a:extLst>
              <a:ext uri="{FF2B5EF4-FFF2-40B4-BE49-F238E27FC236}">
                <a16:creationId xmlns:a16="http://schemas.microsoft.com/office/drawing/2014/main" id="{4956C471-CBB6-48FE-9376-07F75318FCDB}"/>
              </a:ext>
            </a:extLst>
          </p:cNvPr>
          <p:cNvSpPr txBox="1"/>
          <p:nvPr/>
        </p:nvSpPr>
        <p:spPr>
          <a:xfrm>
            <a:off x="1529013" y="574749"/>
            <a:ext cx="909223" cy="300082"/>
          </a:xfrm>
          <a:prstGeom prst="rect">
            <a:avLst/>
          </a:prstGeom>
          <a:noFill/>
        </p:spPr>
        <p:txBody>
          <a:bodyPr wrap="none" rtlCol="0">
            <a:spAutoFit/>
          </a:bodyPr>
          <a:lstStyle/>
          <a:p>
            <a:r>
              <a:rPr lang="en-US" altLang="zh-CN" b="1" dirty="0"/>
              <a:t>----</a:t>
            </a:r>
            <a:r>
              <a:rPr lang="zh-CN" altLang="en-US" b="1" dirty="0"/>
              <a:t>逃离者</a:t>
            </a: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par>
                                <p:cTn id="18" presetID="21" presetClass="entr" presetSubtype="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par>
                                <p:cTn id="25" presetID="16" presetClass="entr" presetSubtype="37"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outVertic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par>
                                <p:cTn id="33" presetID="21" presetClass="exit" presetSubtype="1" fill="hold" nodeType="withEffect">
                                  <p:stCondLst>
                                    <p:cond delay="0"/>
                                  </p:stCondLst>
                                  <p:childTnLst>
                                    <p:animEffect transition="out" filter="wheel(1)">
                                      <p:cBhvr>
                                        <p:cTn id="34" dur="1000"/>
                                        <p:tgtEl>
                                          <p:spTgt spid="4"/>
                                        </p:tgtEl>
                                      </p:cBhvr>
                                    </p:animEffect>
                                    <p:set>
                                      <p:cBhvr>
                                        <p:cTn id="35" dur="1" fill="hold">
                                          <p:stCondLst>
                                            <p:cond delay="999"/>
                                          </p:stCondLst>
                                        </p:cTn>
                                        <p:tgtEl>
                                          <p:spTgt spid="4"/>
                                        </p:tgtEl>
                                        <p:attrNameLst>
                                          <p:attrName>style.visibility</p:attrName>
                                        </p:attrNameLst>
                                      </p:cBhvr>
                                      <p:to>
                                        <p:strVal val="hidden"/>
                                      </p:to>
                                    </p:set>
                                  </p:childTnLst>
                                </p:cTn>
                              </p:par>
                              <p:par>
                                <p:cTn id="36" presetID="16" presetClass="exit" presetSubtype="21" fill="hold" nodeType="withEffect">
                                  <p:stCondLst>
                                    <p:cond delay="0"/>
                                  </p:stCondLst>
                                  <p:childTnLst>
                                    <p:animEffect transition="out" filter="barn(inVertical)">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22" presetClass="exit" presetSubtype="2" fill="hold" grpId="1" nodeType="withEffect">
                                  <p:stCondLst>
                                    <p:cond delay="0"/>
                                  </p:stCondLst>
                                  <p:childTnLst>
                                    <p:animEffect transition="out" filter="wipe(right)">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par>
                          <p:cTn id="42" fill="hold">
                            <p:stCondLst>
                              <p:cond delay="1000"/>
                            </p:stCondLst>
                            <p:childTnLst>
                              <p:par>
                                <p:cTn id="43" presetID="2" presetClass="entr" presetSubtype="8" fill="hold" grpId="0" nodeType="afterEffect">
                                  <p:stCondLst>
                                    <p:cond delay="0"/>
                                  </p:stCondLst>
                                  <p:childTnLst>
                                    <p:set>
                                      <p:cBhvr>
                                        <p:cTn id="44" dur="1" fill="hold">
                                          <p:stCondLst>
                                            <p:cond delay="0"/>
                                          </p:stCondLst>
                                        </p:cTn>
                                        <p:tgtEl>
                                          <p:spTgt spid="92"/>
                                        </p:tgtEl>
                                        <p:attrNameLst>
                                          <p:attrName>style.visibility</p:attrName>
                                        </p:attrNameLst>
                                      </p:cBhvr>
                                      <p:to>
                                        <p:strVal val="visible"/>
                                      </p:to>
                                    </p:set>
                                    <p:anim calcmode="lin" valueType="num">
                                      <p:cBhvr additive="base">
                                        <p:cTn id="45" dur="500" fill="hold"/>
                                        <p:tgtEl>
                                          <p:spTgt spid="92"/>
                                        </p:tgtEl>
                                        <p:attrNameLst>
                                          <p:attrName>ppt_x</p:attrName>
                                        </p:attrNameLst>
                                      </p:cBhvr>
                                      <p:tavLst>
                                        <p:tav tm="0">
                                          <p:val>
                                            <p:strVal val="0-#ppt_w/2"/>
                                          </p:val>
                                        </p:tav>
                                        <p:tav tm="100000">
                                          <p:val>
                                            <p:strVal val="#ppt_x"/>
                                          </p:val>
                                        </p:tav>
                                      </p:tavLst>
                                    </p:anim>
                                    <p:anim calcmode="lin" valueType="num">
                                      <p:cBhvr additive="base">
                                        <p:cTn id="46" dur="500" fill="hold"/>
                                        <p:tgtEl>
                                          <p:spTgt spid="92"/>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42" presetClass="entr" presetSubtype="0"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1000"/>
                                        <p:tgtEl>
                                          <p:spTgt spid="63"/>
                                        </p:tgtEl>
                                      </p:cBhvr>
                                    </p:animEffect>
                                    <p:anim calcmode="lin" valueType="num">
                                      <p:cBhvr>
                                        <p:cTn id="51" dur="1000" fill="hold"/>
                                        <p:tgtEl>
                                          <p:spTgt spid="63"/>
                                        </p:tgtEl>
                                        <p:attrNameLst>
                                          <p:attrName>ppt_x</p:attrName>
                                        </p:attrNameLst>
                                      </p:cBhvr>
                                      <p:tavLst>
                                        <p:tav tm="0">
                                          <p:val>
                                            <p:strVal val="#ppt_x"/>
                                          </p:val>
                                        </p:tav>
                                        <p:tav tm="100000">
                                          <p:val>
                                            <p:strVal val="#ppt_x"/>
                                          </p:val>
                                        </p:tav>
                                      </p:tavLst>
                                    </p:anim>
                                    <p:anim calcmode="lin" valueType="num">
                                      <p:cBhvr>
                                        <p:cTn id="52" dur="1000" fill="hold"/>
                                        <p:tgtEl>
                                          <p:spTgt spid="63"/>
                                        </p:tgtEl>
                                        <p:attrNameLst>
                                          <p:attrName>ppt_y</p:attrName>
                                        </p:attrNameLst>
                                      </p:cBhvr>
                                      <p:tavLst>
                                        <p:tav tm="0">
                                          <p:val>
                                            <p:strVal val="#ppt_y+.1"/>
                                          </p:val>
                                        </p:tav>
                                        <p:tav tm="100000">
                                          <p:val>
                                            <p:strVal val="#ppt_y"/>
                                          </p:val>
                                        </p:tav>
                                      </p:tavLst>
                                    </p:anim>
                                  </p:childTnLst>
                                </p:cTn>
                              </p:par>
                            </p:childTnLst>
                          </p:cTn>
                        </p:par>
                        <p:par>
                          <p:cTn id="53" fill="hold">
                            <p:stCondLst>
                              <p:cond delay="2500"/>
                            </p:stCondLst>
                            <p:childTnLst>
                              <p:par>
                                <p:cTn id="54" presetID="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additive="base">
                                        <p:cTn id="56" dur="500" fill="hold"/>
                                        <p:tgtEl>
                                          <p:spTgt spid="64"/>
                                        </p:tgtEl>
                                        <p:attrNameLst>
                                          <p:attrName>ppt_x</p:attrName>
                                        </p:attrNameLst>
                                      </p:cBhvr>
                                      <p:tavLst>
                                        <p:tav tm="0">
                                          <p:val>
                                            <p:strVal val="0-#ppt_w/2"/>
                                          </p:val>
                                        </p:tav>
                                        <p:tav tm="100000">
                                          <p:val>
                                            <p:strVal val="#ppt_x"/>
                                          </p:val>
                                        </p:tav>
                                      </p:tavLst>
                                    </p:anim>
                                    <p:anim calcmode="lin" valueType="num">
                                      <p:cBhvr additive="base">
                                        <p:cTn id="57" dur="500" fill="hold"/>
                                        <p:tgtEl>
                                          <p:spTgt spid="64"/>
                                        </p:tgtEl>
                                        <p:attrNameLst>
                                          <p:attrName>ppt_y</p:attrName>
                                        </p:attrNameLst>
                                      </p:cBhvr>
                                      <p:tavLst>
                                        <p:tav tm="0">
                                          <p:val>
                                            <p:strVal val="#ppt_y"/>
                                          </p:val>
                                        </p:tav>
                                        <p:tav tm="100000">
                                          <p:val>
                                            <p:strVal val="#ppt_y"/>
                                          </p:val>
                                        </p:tav>
                                      </p:tavLst>
                                    </p:anim>
                                  </p:childTnLst>
                                </p:cTn>
                              </p:par>
                              <p:par>
                                <p:cTn id="58" presetID="10" presetClass="entr" presetSubtype="0" fill="hold"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par>
                                <p:cTn id="61" presetID="2" presetClass="entr" presetSubtype="8"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 calcmode="lin" valueType="num">
                                      <p:cBhvr additive="base">
                                        <p:cTn id="63" dur="500" fill="hold"/>
                                        <p:tgtEl>
                                          <p:spTgt spid="71"/>
                                        </p:tgtEl>
                                        <p:attrNameLst>
                                          <p:attrName>ppt_x</p:attrName>
                                        </p:attrNameLst>
                                      </p:cBhvr>
                                      <p:tavLst>
                                        <p:tav tm="0">
                                          <p:val>
                                            <p:strVal val="0-#ppt_w/2"/>
                                          </p:val>
                                        </p:tav>
                                        <p:tav tm="100000">
                                          <p:val>
                                            <p:strVal val="#ppt_x"/>
                                          </p:val>
                                        </p:tav>
                                      </p:tavLst>
                                    </p:anim>
                                    <p:anim calcmode="lin" valueType="num">
                                      <p:cBhvr additive="base">
                                        <p:cTn id="64" dur="500" fill="hold"/>
                                        <p:tgtEl>
                                          <p:spTgt spid="71"/>
                                        </p:tgtEl>
                                        <p:attrNameLst>
                                          <p:attrName>ppt_y</p:attrName>
                                        </p:attrNameLst>
                                      </p:cBhvr>
                                      <p:tavLst>
                                        <p:tav tm="0">
                                          <p:val>
                                            <p:strVal val="#ppt_y"/>
                                          </p:val>
                                        </p:tav>
                                        <p:tav tm="100000">
                                          <p:val>
                                            <p:strVal val="#ppt_y"/>
                                          </p:val>
                                        </p:tav>
                                      </p:tavLst>
                                    </p:anim>
                                  </p:childTnLst>
                                </p:cTn>
                              </p:par>
                              <p:par>
                                <p:cTn id="65" presetID="10"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fade">
                                      <p:cBhvr>
                                        <p:cTn id="67" dur="500"/>
                                        <p:tgtEl>
                                          <p:spTgt spid="71"/>
                                        </p:tgtEl>
                                      </p:cBhvr>
                                    </p:animEffect>
                                  </p:childTnLst>
                                </p:cTn>
                              </p:par>
                              <p:par>
                                <p:cTn id="68" presetID="2" presetClass="entr" presetSubtype="8" decel="100000" fill="hold" nodeType="with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additive="base">
                                        <p:cTn id="70" dur="750" fill="hold"/>
                                        <p:tgtEl>
                                          <p:spTgt spid="68"/>
                                        </p:tgtEl>
                                        <p:attrNameLst>
                                          <p:attrName>ppt_x</p:attrName>
                                        </p:attrNameLst>
                                      </p:cBhvr>
                                      <p:tavLst>
                                        <p:tav tm="0">
                                          <p:val>
                                            <p:strVal val="0-#ppt_w/2"/>
                                          </p:val>
                                        </p:tav>
                                        <p:tav tm="100000">
                                          <p:val>
                                            <p:strVal val="#ppt_x"/>
                                          </p:val>
                                        </p:tav>
                                      </p:tavLst>
                                    </p:anim>
                                    <p:anim calcmode="lin" valueType="num">
                                      <p:cBhvr additive="base">
                                        <p:cTn id="71" dur="750" fill="hold"/>
                                        <p:tgtEl>
                                          <p:spTgt spid="68"/>
                                        </p:tgtEl>
                                        <p:attrNameLst>
                                          <p:attrName>ppt_y</p:attrName>
                                        </p:attrNameLst>
                                      </p:cBhvr>
                                      <p:tavLst>
                                        <p:tav tm="0">
                                          <p:val>
                                            <p:strVal val="#ppt_y"/>
                                          </p:val>
                                        </p:tav>
                                        <p:tav tm="100000">
                                          <p:val>
                                            <p:strVal val="#ppt_y"/>
                                          </p:val>
                                        </p:tav>
                                      </p:tavLst>
                                    </p:anim>
                                  </p:childTnLst>
                                </p:cTn>
                              </p:par>
                              <p:par>
                                <p:cTn id="72" presetID="2" presetClass="entr" presetSubtype="8" decel="100000"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 calcmode="lin" valueType="num">
                                      <p:cBhvr additive="base">
                                        <p:cTn id="74" dur="750" fill="hold"/>
                                        <p:tgtEl>
                                          <p:spTgt spid="75"/>
                                        </p:tgtEl>
                                        <p:attrNameLst>
                                          <p:attrName>ppt_x</p:attrName>
                                        </p:attrNameLst>
                                      </p:cBhvr>
                                      <p:tavLst>
                                        <p:tav tm="0">
                                          <p:val>
                                            <p:strVal val="0-#ppt_w/2"/>
                                          </p:val>
                                        </p:tav>
                                        <p:tav tm="100000">
                                          <p:val>
                                            <p:strVal val="#ppt_x"/>
                                          </p:val>
                                        </p:tav>
                                      </p:tavLst>
                                    </p:anim>
                                    <p:anim calcmode="lin" valueType="num">
                                      <p:cBhvr additive="base">
                                        <p:cTn id="75" dur="750" fill="hold"/>
                                        <p:tgtEl>
                                          <p:spTgt spid="75"/>
                                        </p:tgtEl>
                                        <p:attrNameLst>
                                          <p:attrName>ppt_y</p:attrName>
                                        </p:attrNameLst>
                                      </p:cBhvr>
                                      <p:tavLst>
                                        <p:tav tm="0">
                                          <p:val>
                                            <p:strVal val="#ppt_y"/>
                                          </p:val>
                                        </p:tav>
                                        <p:tav tm="100000">
                                          <p:val>
                                            <p:strVal val="#ppt_y"/>
                                          </p:val>
                                        </p:tav>
                                      </p:tavLst>
                                    </p:anim>
                                  </p:childTnLst>
                                </p:cTn>
                              </p:par>
                              <p:par>
                                <p:cTn id="76" presetID="22" presetClass="entr" presetSubtype="1" fill="hold" grpId="0" nodeType="with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wipe(up)">
                                      <p:cBhvr>
                                        <p:cTn id="78" dur="500"/>
                                        <p:tgtEl>
                                          <p:spTgt spid="52"/>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wipe(up)">
                                      <p:cBhvr>
                                        <p:cTn id="81" dur="500"/>
                                        <p:tgtEl>
                                          <p:spTgt spid="53"/>
                                        </p:tgtEl>
                                      </p:cBhvr>
                                    </p:animEffect>
                                  </p:childTnLst>
                                </p:cTn>
                              </p:par>
                            </p:childTnLst>
                          </p:cTn>
                        </p:par>
                        <p:par>
                          <p:cTn id="82" fill="hold">
                            <p:stCondLst>
                              <p:cond delay="3250"/>
                            </p:stCondLst>
                            <p:childTnLst>
                              <p:par>
                                <p:cTn id="83" presetID="10" presetClass="entr" presetSubtype="0"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500"/>
                                        <p:tgtEl>
                                          <p:spTgt spid="56"/>
                                        </p:tgtEl>
                                      </p:cBhvr>
                                    </p:animEffect>
                                  </p:childTnLst>
                                </p:cTn>
                              </p:par>
                            </p:childTnLst>
                          </p:cTn>
                        </p:par>
                        <p:par>
                          <p:cTn id="86" fill="hold">
                            <p:stCondLst>
                              <p:cond delay="3750"/>
                            </p:stCondLst>
                            <p:childTnLst>
                              <p:par>
                                <p:cTn id="87" presetID="10" presetClass="entr" presetSubtype="0" fill="hold" grpId="0" nodeType="after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1000"/>
                                        <p:tgtEl>
                                          <p:spTgt spid="93"/>
                                        </p:tgtEl>
                                      </p:cBhvr>
                                    </p:animEffect>
                                    <p:anim calcmode="lin" valueType="num">
                                      <p:cBhvr>
                                        <p:cTn id="95" dur="1000" fill="hold"/>
                                        <p:tgtEl>
                                          <p:spTgt spid="93"/>
                                        </p:tgtEl>
                                        <p:attrNameLst>
                                          <p:attrName>ppt_x</p:attrName>
                                        </p:attrNameLst>
                                      </p:cBhvr>
                                      <p:tavLst>
                                        <p:tav tm="0">
                                          <p:val>
                                            <p:strVal val="#ppt_x"/>
                                          </p:val>
                                        </p:tav>
                                        <p:tav tm="100000">
                                          <p:val>
                                            <p:strVal val="#ppt_x"/>
                                          </p:val>
                                        </p:tav>
                                      </p:tavLst>
                                    </p:anim>
                                    <p:anim calcmode="lin" valueType="num">
                                      <p:cBhvr>
                                        <p:cTn id="96" dur="1000" fill="hold"/>
                                        <p:tgtEl>
                                          <p:spTgt spid="93"/>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 presetClass="entr" presetSubtype="2" fill="hold" nodeType="afterEffect">
                                  <p:stCondLst>
                                    <p:cond delay="0"/>
                                  </p:stCondLst>
                                  <p:childTnLst>
                                    <p:set>
                                      <p:cBhvr>
                                        <p:cTn id="99" dur="1" fill="hold">
                                          <p:stCondLst>
                                            <p:cond delay="0"/>
                                          </p:stCondLst>
                                        </p:cTn>
                                        <p:tgtEl>
                                          <p:spTgt spid="78"/>
                                        </p:tgtEl>
                                        <p:attrNameLst>
                                          <p:attrName>style.visibility</p:attrName>
                                        </p:attrNameLst>
                                      </p:cBhvr>
                                      <p:to>
                                        <p:strVal val="visible"/>
                                      </p:to>
                                    </p:set>
                                    <p:anim calcmode="lin" valueType="num">
                                      <p:cBhvr additive="base">
                                        <p:cTn id="100" dur="500" fill="hold"/>
                                        <p:tgtEl>
                                          <p:spTgt spid="78"/>
                                        </p:tgtEl>
                                        <p:attrNameLst>
                                          <p:attrName>ppt_x</p:attrName>
                                        </p:attrNameLst>
                                      </p:cBhvr>
                                      <p:tavLst>
                                        <p:tav tm="0">
                                          <p:val>
                                            <p:strVal val="1+#ppt_w/2"/>
                                          </p:val>
                                        </p:tav>
                                        <p:tav tm="100000">
                                          <p:val>
                                            <p:strVal val="#ppt_x"/>
                                          </p:val>
                                        </p:tav>
                                      </p:tavLst>
                                    </p:anim>
                                    <p:anim calcmode="lin" valueType="num">
                                      <p:cBhvr additive="base">
                                        <p:cTn id="101" dur="500" fill="hold"/>
                                        <p:tgtEl>
                                          <p:spTgt spid="78"/>
                                        </p:tgtEl>
                                        <p:attrNameLst>
                                          <p:attrName>ppt_y</p:attrName>
                                        </p:attrNameLst>
                                      </p:cBhvr>
                                      <p:tavLst>
                                        <p:tav tm="0">
                                          <p:val>
                                            <p:strVal val="#ppt_y"/>
                                          </p:val>
                                        </p:tav>
                                        <p:tav tm="100000">
                                          <p:val>
                                            <p:strVal val="#ppt_y"/>
                                          </p:val>
                                        </p:tav>
                                      </p:tavLst>
                                    </p:anim>
                                  </p:childTnLst>
                                </p:cTn>
                              </p:par>
                              <p:par>
                                <p:cTn id="102" presetID="10" presetClass="entr" presetSubtype="0" fill="hold" nodeType="with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par>
                                <p:cTn id="105" presetID="2" presetClass="entr" presetSubtype="2" fill="hold" nodeType="withEffect">
                                  <p:stCondLst>
                                    <p:cond delay="0"/>
                                  </p:stCondLst>
                                  <p:childTnLst>
                                    <p:set>
                                      <p:cBhvr>
                                        <p:cTn id="106" dur="1" fill="hold">
                                          <p:stCondLst>
                                            <p:cond delay="0"/>
                                          </p:stCondLst>
                                        </p:cTn>
                                        <p:tgtEl>
                                          <p:spTgt spid="82"/>
                                        </p:tgtEl>
                                        <p:attrNameLst>
                                          <p:attrName>style.visibility</p:attrName>
                                        </p:attrNameLst>
                                      </p:cBhvr>
                                      <p:to>
                                        <p:strVal val="visible"/>
                                      </p:to>
                                    </p:set>
                                    <p:anim calcmode="lin" valueType="num">
                                      <p:cBhvr additive="base">
                                        <p:cTn id="107" dur="500" fill="hold"/>
                                        <p:tgtEl>
                                          <p:spTgt spid="82"/>
                                        </p:tgtEl>
                                        <p:attrNameLst>
                                          <p:attrName>ppt_x</p:attrName>
                                        </p:attrNameLst>
                                      </p:cBhvr>
                                      <p:tavLst>
                                        <p:tav tm="0">
                                          <p:val>
                                            <p:strVal val="1+#ppt_w/2"/>
                                          </p:val>
                                        </p:tav>
                                        <p:tav tm="100000">
                                          <p:val>
                                            <p:strVal val="#ppt_x"/>
                                          </p:val>
                                        </p:tav>
                                      </p:tavLst>
                                    </p:anim>
                                    <p:anim calcmode="lin" valueType="num">
                                      <p:cBhvr additive="base">
                                        <p:cTn id="108" dur="500" fill="hold"/>
                                        <p:tgtEl>
                                          <p:spTgt spid="82"/>
                                        </p:tgtEl>
                                        <p:attrNameLst>
                                          <p:attrName>ppt_y</p:attrName>
                                        </p:attrNameLst>
                                      </p:cBhvr>
                                      <p:tavLst>
                                        <p:tav tm="0">
                                          <p:val>
                                            <p:strVal val="#ppt_y"/>
                                          </p:val>
                                        </p:tav>
                                        <p:tav tm="100000">
                                          <p:val>
                                            <p:strVal val="#ppt_y"/>
                                          </p:val>
                                        </p:tav>
                                      </p:tavLst>
                                    </p:anim>
                                  </p:childTnLst>
                                </p:cTn>
                              </p:par>
                              <p:par>
                                <p:cTn id="109" presetID="10" presetClass="entr" presetSubtype="0" fill="hold" nodeType="withEffect">
                                  <p:stCondLst>
                                    <p:cond delay="0"/>
                                  </p:stCondLst>
                                  <p:childTnLst>
                                    <p:set>
                                      <p:cBhvr>
                                        <p:cTn id="110" dur="1" fill="hold">
                                          <p:stCondLst>
                                            <p:cond delay="0"/>
                                          </p:stCondLst>
                                        </p:cTn>
                                        <p:tgtEl>
                                          <p:spTgt spid="82"/>
                                        </p:tgtEl>
                                        <p:attrNameLst>
                                          <p:attrName>style.visibility</p:attrName>
                                        </p:attrNameLst>
                                      </p:cBhvr>
                                      <p:to>
                                        <p:strVal val="visible"/>
                                      </p:to>
                                    </p:set>
                                    <p:animEffect transition="in" filter="fade">
                                      <p:cBhvr>
                                        <p:cTn id="111" dur="500"/>
                                        <p:tgtEl>
                                          <p:spTgt spid="82"/>
                                        </p:tgtEl>
                                      </p:cBhvr>
                                    </p:animEffect>
                                  </p:childTnLst>
                                </p:cTn>
                              </p:par>
                              <p:par>
                                <p:cTn id="112" presetID="2" presetClass="entr" presetSubtype="2" decel="100000" fill="hold" nodeType="withEffect">
                                  <p:stCondLst>
                                    <p:cond delay="0"/>
                                  </p:stCondLst>
                                  <p:childTnLst>
                                    <p:set>
                                      <p:cBhvr>
                                        <p:cTn id="113" dur="1" fill="hold">
                                          <p:stCondLst>
                                            <p:cond delay="0"/>
                                          </p:stCondLst>
                                        </p:cTn>
                                        <p:tgtEl>
                                          <p:spTgt spid="86"/>
                                        </p:tgtEl>
                                        <p:attrNameLst>
                                          <p:attrName>style.visibility</p:attrName>
                                        </p:attrNameLst>
                                      </p:cBhvr>
                                      <p:to>
                                        <p:strVal val="visible"/>
                                      </p:to>
                                    </p:set>
                                    <p:anim calcmode="lin" valueType="num">
                                      <p:cBhvr additive="base">
                                        <p:cTn id="114" dur="750" fill="hold"/>
                                        <p:tgtEl>
                                          <p:spTgt spid="86"/>
                                        </p:tgtEl>
                                        <p:attrNameLst>
                                          <p:attrName>ppt_x</p:attrName>
                                        </p:attrNameLst>
                                      </p:cBhvr>
                                      <p:tavLst>
                                        <p:tav tm="0">
                                          <p:val>
                                            <p:strVal val="1+#ppt_w/2"/>
                                          </p:val>
                                        </p:tav>
                                        <p:tav tm="100000">
                                          <p:val>
                                            <p:strVal val="#ppt_x"/>
                                          </p:val>
                                        </p:tav>
                                      </p:tavLst>
                                    </p:anim>
                                    <p:anim calcmode="lin" valueType="num">
                                      <p:cBhvr additive="base">
                                        <p:cTn id="115" dur="750" fill="hold"/>
                                        <p:tgtEl>
                                          <p:spTgt spid="86"/>
                                        </p:tgtEl>
                                        <p:attrNameLst>
                                          <p:attrName>ppt_y</p:attrName>
                                        </p:attrNameLst>
                                      </p:cBhvr>
                                      <p:tavLst>
                                        <p:tav tm="0">
                                          <p:val>
                                            <p:strVal val="#ppt_y"/>
                                          </p:val>
                                        </p:tav>
                                        <p:tav tm="100000">
                                          <p:val>
                                            <p:strVal val="#ppt_y"/>
                                          </p:val>
                                        </p:tav>
                                      </p:tavLst>
                                    </p:anim>
                                  </p:childTnLst>
                                </p:cTn>
                              </p:par>
                              <p:par>
                                <p:cTn id="116" presetID="2" presetClass="entr" presetSubtype="2" decel="100000" fill="hold" nodeType="withEffect">
                                  <p:stCondLst>
                                    <p:cond delay="0"/>
                                  </p:stCondLst>
                                  <p:childTnLst>
                                    <p:set>
                                      <p:cBhvr>
                                        <p:cTn id="117" dur="1" fill="hold">
                                          <p:stCondLst>
                                            <p:cond delay="0"/>
                                          </p:stCondLst>
                                        </p:cTn>
                                        <p:tgtEl>
                                          <p:spTgt spid="89"/>
                                        </p:tgtEl>
                                        <p:attrNameLst>
                                          <p:attrName>style.visibility</p:attrName>
                                        </p:attrNameLst>
                                      </p:cBhvr>
                                      <p:to>
                                        <p:strVal val="visible"/>
                                      </p:to>
                                    </p:set>
                                    <p:anim calcmode="lin" valueType="num">
                                      <p:cBhvr additive="base">
                                        <p:cTn id="118" dur="750" fill="hold"/>
                                        <p:tgtEl>
                                          <p:spTgt spid="89"/>
                                        </p:tgtEl>
                                        <p:attrNameLst>
                                          <p:attrName>ppt_x</p:attrName>
                                        </p:attrNameLst>
                                      </p:cBhvr>
                                      <p:tavLst>
                                        <p:tav tm="0">
                                          <p:val>
                                            <p:strVal val="1+#ppt_w/2"/>
                                          </p:val>
                                        </p:tav>
                                        <p:tav tm="100000">
                                          <p:val>
                                            <p:strVal val="#ppt_x"/>
                                          </p:val>
                                        </p:tav>
                                      </p:tavLst>
                                    </p:anim>
                                    <p:anim calcmode="lin" valueType="num">
                                      <p:cBhvr additive="base">
                                        <p:cTn id="119" dur="750" fill="hold"/>
                                        <p:tgtEl>
                                          <p:spTgt spid="89"/>
                                        </p:tgtEl>
                                        <p:attrNameLst>
                                          <p:attrName>ppt_y</p:attrName>
                                        </p:attrNameLst>
                                      </p:cBhvr>
                                      <p:tavLst>
                                        <p:tav tm="0">
                                          <p:val>
                                            <p:strVal val="#ppt_y"/>
                                          </p:val>
                                        </p:tav>
                                        <p:tav tm="100000">
                                          <p:val>
                                            <p:strVal val="#ppt_y"/>
                                          </p:val>
                                        </p:tav>
                                      </p:tavLst>
                                    </p:anim>
                                  </p:childTnLst>
                                </p:cTn>
                              </p:par>
                              <p:par>
                                <p:cTn id="120" presetID="22" presetClass="entr" presetSubtype="1"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wipe(up)">
                                      <p:cBhvr>
                                        <p:cTn id="122" dur="500"/>
                                        <p:tgtEl>
                                          <p:spTgt spid="54"/>
                                        </p:tgtEl>
                                      </p:cBhvr>
                                    </p:animEffect>
                                  </p:childTnLst>
                                </p:cTn>
                              </p:par>
                              <p:par>
                                <p:cTn id="123" presetID="22" presetClass="entr" presetSubtype="1" fill="hold" grpId="0" nodeType="withEffect">
                                  <p:stCondLst>
                                    <p:cond delay="0"/>
                                  </p:stCondLst>
                                  <p:childTnLst>
                                    <p:set>
                                      <p:cBhvr>
                                        <p:cTn id="124" dur="1" fill="hold">
                                          <p:stCondLst>
                                            <p:cond delay="0"/>
                                          </p:stCondLst>
                                        </p:cTn>
                                        <p:tgtEl>
                                          <p:spTgt spid="55"/>
                                        </p:tgtEl>
                                        <p:attrNameLst>
                                          <p:attrName>style.visibility</p:attrName>
                                        </p:attrNameLst>
                                      </p:cBhvr>
                                      <p:to>
                                        <p:strVal val="visible"/>
                                      </p:to>
                                    </p:set>
                                    <p:animEffect transition="in" filter="wipe(up)">
                                      <p:cBhvr>
                                        <p:cTn id="125" dur="500"/>
                                        <p:tgtEl>
                                          <p:spTgt spid="55"/>
                                        </p:tgtEl>
                                      </p:cBhvr>
                                    </p:animEffect>
                                  </p:childTnLst>
                                </p:cTn>
                              </p:par>
                            </p:childTnLst>
                          </p:cTn>
                        </p:par>
                        <p:par>
                          <p:cTn id="126" fill="hold">
                            <p:stCondLst>
                              <p:cond delay="1500"/>
                            </p:stCondLst>
                            <p:childTnLst>
                              <p:par>
                                <p:cTn id="127" presetID="10" presetClass="entr" presetSubtype="0" fill="hold" grpId="0" nodeType="after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childTnLst>
                          </p:cTn>
                        </p:par>
                        <p:par>
                          <p:cTn id="130" fill="hold">
                            <p:stCondLst>
                              <p:cond delay="2000"/>
                            </p:stCondLst>
                            <p:childTnLst>
                              <p:par>
                                <p:cTn id="131" presetID="10" presetClass="entr" presetSubtype="0" fill="hold" grpId="0" nodeType="afterEffect">
                                  <p:stCondLst>
                                    <p:cond delay="0"/>
                                  </p:stCondLst>
                                  <p:childTnLst>
                                    <p:set>
                                      <p:cBhvr>
                                        <p:cTn id="132" dur="1" fill="hold">
                                          <p:stCondLst>
                                            <p:cond delay="0"/>
                                          </p:stCondLst>
                                        </p:cTn>
                                        <p:tgtEl>
                                          <p:spTgt spid="59"/>
                                        </p:tgtEl>
                                        <p:attrNameLst>
                                          <p:attrName>style.visibility</p:attrName>
                                        </p:attrNameLst>
                                      </p:cBhvr>
                                      <p:to>
                                        <p:strVal val="visible"/>
                                      </p:to>
                                    </p:set>
                                    <p:animEffect transition="in" filter="fade">
                                      <p:cBhvr>
                                        <p:cTn id="133" dur="500"/>
                                        <p:tgtEl>
                                          <p:spTgt spid="59"/>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xit" presetSubtype="8" fill="hold" nodeType="clickEffect">
                                  <p:stCondLst>
                                    <p:cond delay="0"/>
                                  </p:stCondLst>
                                  <p:childTnLst>
                                    <p:anim calcmode="lin" valueType="num">
                                      <p:cBhvr additive="base">
                                        <p:cTn id="137" dur="500"/>
                                        <p:tgtEl>
                                          <p:spTgt spid="68"/>
                                        </p:tgtEl>
                                        <p:attrNameLst>
                                          <p:attrName>ppt_x</p:attrName>
                                        </p:attrNameLst>
                                      </p:cBhvr>
                                      <p:tavLst>
                                        <p:tav tm="0">
                                          <p:val>
                                            <p:strVal val="ppt_x"/>
                                          </p:val>
                                        </p:tav>
                                        <p:tav tm="100000">
                                          <p:val>
                                            <p:strVal val="0-ppt_w/2"/>
                                          </p:val>
                                        </p:tav>
                                      </p:tavLst>
                                    </p:anim>
                                    <p:anim calcmode="lin" valueType="num">
                                      <p:cBhvr additive="base">
                                        <p:cTn id="138" dur="500"/>
                                        <p:tgtEl>
                                          <p:spTgt spid="68"/>
                                        </p:tgtEl>
                                        <p:attrNameLst>
                                          <p:attrName>ppt_y</p:attrName>
                                        </p:attrNameLst>
                                      </p:cBhvr>
                                      <p:tavLst>
                                        <p:tav tm="0">
                                          <p:val>
                                            <p:strVal val="ppt_y"/>
                                          </p:val>
                                        </p:tav>
                                        <p:tav tm="100000">
                                          <p:val>
                                            <p:strVal val="ppt_y"/>
                                          </p:val>
                                        </p:tav>
                                      </p:tavLst>
                                    </p:anim>
                                    <p:set>
                                      <p:cBhvr>
                                        <p:cTn id="139" dur="1" fill="hold">
                                          <p:stCondLst>
                                            <p:cond delay="499"/>
                                          </p:stCondLst>
                                        </p:cTn>
                                        <p:tgtEl>
                                          <p:spTgt spid="68"/>
                                        </p:tgtEl>
                                        <p:attrNameLst>
                                          <p:attrName>style.visibility</p:attrName>
                                        </p:attrNameLst>
                                      </p:cBhvr>
                                      <p:to>
                                        <p:strVal val="hidden"/>
                                      </p:to>
                                    </p:set>
                                  </p:childTnLst>
                                </p:cTn>
                              </p:par>
                              <p:par>
                                <p:cTn id="140" presetID="2" presetClass="exit" presetSubtype="8" fill="hold" nodeType="withEffect">
                                  <p:stCondLst>
                                    <p:cond delay="0"/>
                                  </p:stCondLst>
                                  <p:childTnLst>
                                    <p:anim calcmode="lin" valueType="num">
                                      <p:cBhvr additive="base">
                                        <p:cTn id="141" dur="500"/>
                                        <p:tgtEl>
                                          <p:spTgt spid="75"/>
                                        </p:tgtEl>
                                        <p:attrNameLst>
                                          <p:attrName>ppt_x</p:attrName>
                                        </p:attrNameLst>
                                      </p:cBhvr>
                                      <p:tavLst>
                                        <p:tav tm="0">
                                          <p:val>
                                            <p:strVal val="ppt_x"/>
                                          </p:val>
                                        </p:tav>
                                        <p:tav tm="100000">
                                          <p:val>
                                            <p:strVal val="0-ppt_w/2"/>
                                          </p:val>
                                        </p:tav>
                                      </p:tavLst>
                                    </p:anim>
                                    <p:anim calcmode="lin" valueType="num">
                                      <p:cBhvr additive="base">
                                        <p:cTn id="142" dur="500"/>
                                        <p:tgtEl>
                                          <p:spTgt spid="75"/>
                                        </p:tgtEl>
                                        <p:attrNameLst>
                                          <p:attrName>ppt_y</p:attrName>
                                        </p:attrNameLst>
                                      </p:cBhvr>
                                      <p:tavLst>
                                        <p:tav tm="0">
                                          <p:val>
                                            <p:strVal val="ppt_y"/>
                                          </p:val>
                                        </p:tav>
                                        <p:tav tm="100000">
                                          <p:val>
                                            <p:strVal val="ppt_y"/>
                                          </p:val>
                                        </p:tav>
                                      </p:tavLst>
                                    </p:anim>
                                    <p:set>
                                      <p:cBhvr>
                                        <p:cTn id="143" dur="1" fill="hold">
                                          <p:stCondLst>
                                            <p:cond delay="499"/>
                                          </p:stCondLst>
                                        </p:cTn>
                                        <p:tgtEl>
                                          <p:spTgt spid="75"/>
                                        </p:tgtEl>
                                        <p:attrNameLst>
                                          <p:attrName>style.visibility</p:attrName>
                                        </p:attrNameLst>
                                      </p:cBhvr>
                                      <p:to>
                                        <p:strVal val="hidden"/>
                                      </p:to>
                                    </p:set>
                                  </p:childTnLst>
                                </p:cTn>
                              </p:par>
                              <p:par>
                                <p:cTn id="144" presetID="2" presetClass="exit" presetSubtype="2" fill="hold" nodeType="withEffect">
                                  <p:stCondLst>
                                    <p:cond delay="0"/>
                                  </p:stCondLst>
                                  <p:childTnLst>
                                    <p:anim calcmode="lin" valueType="num">
                                      <p:cBhvr additive="base">
                                        <p:cTn id="145" dur="500"/>
                                        <p:tgtEl>
                                          <p:spTgt spid="86"/>
                                        </p:tgtEl>
                                        <p:attrNameLst>
                                          <p:attrName>ppt_x</p:attrName>
                                        </p:attrNameLst>
                                      </p:cBhvr>
                                      <p:tavLst>
                                        <p:tav tm="0">
                                          <p:val>
                                            <p:strVal val="ppt_x"/>
                                          </p:val>
                                        </p:tav>
                                        <p:tav tm="100000">
                                          <p:val>
                                            <p:strVal val="1+ppt_w/2"/>
                                          </p:val>
                                        </p:tav>
                                      </p:tavLst>
                                    </p:anim>
                                    <p:anim calcmode="lin" valueType="num">
                                      <p:cBhvr additive="base">
                                        <p:cTn id="146" dur="500"/>
                                        <p:tgtEl>
                                          <p:spTgt spid="86"/>
                                        </p:tgtEl>
                                        <p:attrNameLst>
                                          <p:attrName>ppt_y</p:attrName>
                                        </p:attrNameLst>
                                      </p:cBhvr>
                                      <p:tavLst>
                                        <p:tav tm="0">
                                          <p:val>
                                            <p:strVal val="ppt_y"/>
                                          </p:val>
                                        </p:tav>
                                        <p:tav tm="100000">
                                          <p:val>
                                            <p:strVal val="ppt_y"/>
                                          </p:val>
                                        </p:tav>
                                      </p:tavLst>
                                    </p:anim>
                                    <p:set>
                                      <p:cBhvr>
                                        <p:cTn id="147" dur="1" fill="hold">
                                          <p:stCondLst>
                                            <p:cond delay="499"/>
                                          </p:stCondLst>
                                        </p:cTn>
                                        <p:tgtEl>
                                          <p:spTgt spid="86"/>
                                        </p:tgtEl>
                                        <p:attrNameLst>
                                          <p:attrName>style.visibility</p:attrName>
                                        </p:attrNameLst>
                                      </p:cBhvr>
                                      <p:to>
                                        <p:strVal val="hidden"/>
                                      </p:to>
                                    </p:set>
                                  </p:childTnLst>
                                </p:cTn>
                              </p:par>
                              <p:par>
                                <p:cTn id="148" presetID="2" presetClass="exit" presetSubtype="2" fill="hold" nodeType="withEffect">
                                  <p:stCondLst>
                                    <p:cond delay="0"/>
                                  </p:stCondLst>
                                  <p:childTnLst>
                                    <p:anim calcmode="lin" valueType="num">
                                      <p:cBhvr additive="base">
                                        <p:cTn id="149" dur="500"/>
                                        <p:tgtEl>
                                          <p:spTgt spid="89"/>
                                        </p:tgtEl>
                                        <p:attrNameLst>
                                          <p:attrName>ppt_x</p:attrName>
                                        </p:attrNameLst>
                                      </p:cBhvr>
                                      <p:tavLst>
                                        <p:tav tm="0">
                                          <p:val>
                                            <p:strVal val="ppt_x"/>
                                          </p:val>
                                        </p:tav>
                                        <p:tav tm="100000">
                                          <p:val>
                                            <p:strVal val="1+ppt_w/2"/>
                                          </p:val>
                                        </p:tav>
                                      </p:tavLst>
                                    </p:anim>
                                    <p:anim calcmode="lin" valueType="num">
                                      <p:cBhvr additive="base">
                                        <p:cTn id="150" dur="500"/>
                                        <p:tgtEl>
                                          <p:spTgt spid="89"/>
                                        </p:tgtEl>
                                        <p:attrNameLst>
                                          <p:attrName>ppt_y</p:attrName>
                                        </p:attrNameLst>
                                      </p:cBhvr>
                                      <p:tavLst>
                                        <p:tav tm="0">
                                          <p:val>
                                            <p:strVal val="ppt_y"/>
                                          </p:val>
                                        </p:tav>
                                        <p:tav tm="100000">
                                          <p:val>
                                            <p:strVal val="ppt_y"/>
                                          </p:val>
                                        </p:tav>
                                      </p:tavLst>
                                    </p:anim>
                                    <p:set>
                                      <p:cBhvr>
                                        <p:cTn id="151" dur="1" fill="hold">
                                          <p:stCondLst>
                                            <p:cond delay="499"/>
                                          </p:stCondLst>
                                        </p:cTn>
                                        <p:tgtEl>
                                          <p:spTgt spid="89"/>
                                        </p:tgtEl>
                                        <p:attrNameLst>
                                          <p:attrName>style.visibility</p:attrName>
                                        </p:attrNameLst>
                                      </p:cBhvr>
                                      <p:to>
                                        <p:strVal val="hidden"/>
                                      </p:to>
                                    </p:set>
                                  </p:childTnLst>
                                </p:cTn>
                              </p:par>
                              <p:par>
                                <p:cTn id="152" presetID="10" presetClass="exit" presetSubtype="0" fill="hold" nodeType="withEffect">
                                  <p:stCondLst>
                                    <p:cond delay="0"/>
                                  </p:stCondLst>
                                  <p:childTnLst>
                                    <p:animEffect transition="out" filter="fade">
                                      <p:cBhvr>
                                        <p:cTn id="153" dur="500"/>
                                        <p:tgtEl>
                                          <p:spTgt spid="64"/>
                                        </p:tgtEl>
                                      </p:cBhvr>
                                    </p:animEffect>
                                    <p:set>
                                      <p:cBhvr>
                                        <p:cTn id="154" dur="1" fill="hold">
                                          <p:stCondLst>
                                            <p:cond delay="499"/>
                                          </p:stCondLst>
                                        </p:cTn>
                                        <p:tgtEl>
                                          <p:spTgt spid="64"/>
                                        </p:tgtEl>
                                        <p:attrNameLst>
                                          <p:attrName>style.visibility</p:attrName>
                                        </p:attrNameLst>
                                      </p:cBhvr>
                                      <p:to>
                                        <p:strVal val="hidden"/>
                                      </p:to>
                                    </p:set>
                                  </p:childTnLst>
                                </p:cTn>
                              </p:par>
                              <p:par>
                                <p:cTn id="155" presetID="10" presetClass="exit" presetSubtype="0" fill="hold" nodeType="withEffect">
                                  <p:stCondLst>
                                    <p:cond delay="0"/>
                                  </p:stCondLst>
                                  <p:childTnLst>
                                    <p:animEffect transition="out" filter="fade">
                                      <p:cBhvr>
                                        <p:cTn id="156" dur="500"/>
                                        <p:tgtEl>
                                          <p:spTgt spid="71"/>
                                        </p:tgtEl>
                                      </p:cBhvr>
                                    </p:animEffect>
                                    <p:set>
                                      <p:cBhvr>
                                        <p:cTn id="157" dur="1" fill="hold">
                                          <p:stCondLst>
                                            <p:cond delay="499"/>
                                          </p:stCondLst>
                                        </p:cTn>
                                        <p:tgtEl>
                                          <p:spTgt spid="71"/>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53"/>
                                        </p:tgtEl>
                                      </p:cBhvr>
                                    </p:animEffect>
                                    <p:set>
                                      <p:cBhvr>
                                        <p:cTn id="160" dur="1" fill="hold">
                                          <p:stCondLst>
                                            <p:cond delay="499"/>
                                          </p:stCondLst>
                                        </p:cTn>
                                        <p:tgtEl>
                                          <p:spTgt spid="53"/>
                                        </p:tgtEl>
                                        <p:attrNameLst>
                                          <p:attrName>style.visibility</p:attrName>
                                        </p:attrNameLst>
                                      </p:cBhvr>
                                      <p:to>
                                        <p:strVal val="hidden"/>
                                      </p:to>
                                    </p:set>
                                  </p:childTnLst>
                                </p:cTn>
                              </p:par>
                              <p:par>
                                <p:cTn id="161" presetID="10" presetClass="exit" presetSubtype="0" fill="hold" grpId="1" nodeType="withEffect">
                                  <p:stCondLst>
                                    <p:cond delay="0"/>
                                  </p:stCondLst>
                                  <p:childTnLst>
                                    <p:animEffect transition="out" filter="fade">
                                      <p:cBhvr>
                                        <p:cTn id="162" dur="500"/>
                                        <p:tgtEl>
                                          <p:spTgt spid="52"/>
                                        </p:tgtEl>
                                      </p:cBhvr>
                                    </p:animEffect>
                                    <p:set>
                                      <p:cBhvr>
                                        <p:cTn id="163" dur="1" fill="hold">
                                          <p:stCondLst>
                                            <p:cond delay="499"/>
                                          </p:stCondLst>
                                        </p:cTn>
                                        <p:tgtEl>
                                          <p:spTgt spid="52"/>
                                        </p:tgtEl>
                                        <p:attrNameLst>
                                          <p:attrName>style.visibility</p:attrName>
                                        </p:attrNameLst>
                                      </p:cBhvr>
                                      <p:to>
                                        <p:strVal val="hidden"/>
                                      </p:to>
                                    </p:set>
                                  </p:childTnLst>
                                </p:cTn>
                              </p:par>
                              <p:par>
                                <p:cTn id="164" presetID="10" presetClass="exit" presetSubtype="0" fill="hold" nodeType="withEffect">
                                  <p:stCondLst>
                                    <p:cond delay="0"/>
                                  </p:stCondLst>
                                  <p:childTnLst>
                                    <p:animEffect transition="out" filter="fade">
                                      <p:cBhvr>
                                        <p:cTn id="165" dur="500"/>
                                        <p:tgtEl>
                                          <p:spTgt spid="78"/>
                                        </p:tgtEl>
                                      </p:cBhvr>
                                    </p:animEffect>
                                    <p:set>
                                      <p:cBhvr>
                                        <p:cTn id="166" dur="1" fill="hold">
                                          <p:stCondLst>
                                            <p:cond delay="499"/>
                                          </p:stCondLst>
                                        </p:cTn>
                                        <p:tgtEl>
                                          <p:spTgt spid="78"/>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500"/>
                                        <p:tgtEl>
                                          <p:spTgt spid="82"/>
                                        </p:tgtEl>
                                      </p:cBhvr>
                                    </p:animEffect>
                                    <p:set>
                                      <p:cBhvr>
                                        <p:cTn id="169" dur="1" fill="hold">
                                          <p:stCondLst>
                                            <p:cond delay="499"/>
                                          </p:stCondLst>
                                        </p:cTn>
                                        <p:tgtEl>
                                          <p:spTgt spid="82"/>
                                        </p:tgtEl>
                                        <p:attrNameLst>
                                          <p:attrName>style.visibility</p:attrName>
                                        </p:attrNameLst>
                                      </p:cBhvr>
                                      <p:to>
                                        <p:strVal val="hidden"/>
                                      </p:to>
                                    </p:set>
                                  </p:childTnLst>
                                </p:cTn>
                              </p:par>
                              <p:par>
                                <p:cTn id="170" presetID="10" presetClass="exit" presetSubtype="0" fill="hold" grpId="1" nodeType="withEffect">
                                  <p:stCondLst>
                                    <p:cond delay="0"/>
                                  </p:stCondLst>
                                  <p:childTnLst>
                                    <p:animEffect transition="out" filter="fade">
                                      <p:cBhvr>
                                        <p:cTn id="171" dur="500"/>
                                        <p:tgtEl>
                                          <p:spTgt spid="54"/>
                                        </p:tgtEl>
                                      </p:cBhvr>
                                    </p:animEffect>
                                    <p:set>
                                      <p:cBhvr>
                                        <p:cTn id="172" dur="1" fill="hold">
                                          <p:stCondLst>
                                            <p:cond delay="499"/>
                                          </p:stCondLst>
                                        </p:cTn>
                                        <p:tgtEl>
                                          <p:spTgt spid="54"/>
                                        </p:tgtEl>
                                        <p:attrNameLst>
                                          <p:attrName>style.visibility</p:attrName>
                                        </p:attrNameLst>
                                      </p:cBhvr>
                                      <p:to>
                                        <p:strVal val="hidden"/>
                                      </p:to>
                                    </p:set>
                                  </p:childTnLst>
                                </p:cTn>
                              </p:par>
                              <p:par>
                                <p:cTn id="173" presetID="10" presetClass="exit" presetSubtype="0" fill="hold" grpId="1" nodeType="withEffect">
                                  <p:stCondLst>
                                    <p:cond delay="0"/>
                                  </p:stCondLst>
                                  <p:childTnLst>
                                    <p:animEffect transition="out" filter="fade">
                                      <p:cBhvr>
                                        <p:cTn id="174" dur="500"/>
                                        <p:tgtEl>
                                          <p:spTgt spid="55"/>
                                        </p:tgtEl>
                                      </p:cBhvr>
                                    </p:animEffect>
                                    <p:set>
                                      <p:cBhvr>
                                        <p:cTn id="175" dur="1" fill="hold">
                                          <p:stCondLst>
                                            <p:cond delay="499"/>
                                          </p:stCondLst>
                                        </p:cTn>
                                        <p:tgtEl>
                                          <p:spTgt spid="55"/>
                                        </p:tgtEl>
                                        <p:attrNameLst>
                                          <p:attrName>style.visibility</p:attrName>
                                        </p:attrNameLst>
                                      </p:cBhvr>
                                      <p:to>
                                        <p:strVal val="hidden"/>
                                      </p:to>
                                    </p:set>
                                  </p:childTnLst>
                                </p:cTn>
                              </p:par>
                              <p:par>
                                <p:cTn id="176" presetID="22" presetClass="exit" presetSubtype="2" fill="hold" grpId="1" nodeType="withEffect">
                                  <p:stCondLst>
                                    <p:cond delay="0"/>
                                  </p:stCondLst>
                                  <p:childTnLst>
                                    <p:animEffect transition="out" filter="wipe(right)">
                                      <p:cBhvr>
                                        <p:cTn id="177" dur="500"/>
                                        <p:tgtEl>
                                          <p:spTgt spid="63"/>
                                        </p:tgtEl>
                                      </p:cBhvr>
                                    </p:animEffect>
                                    <p:set>
                                      <p:cBhvr>
                                        <p:cTn id="178" dur="1" fill="hold">
                                          <p:stCondLst>
                                            <p:cond delay="499"/>
                                          </p:stCondLst>
                                        </p:cTn>
                                        <p:tgtEl>
                                          <p:spTgt spid="63"/>
                                        </p:tgtEl>
                                        <p:attrNameLst>
                                          <p:attrName>style.visibility</p:attrName>
                                        </p:attrNameLst>
                                      </p:cBhvr>
                                      <p:to>
                                        <p:strVal val="hidden"/>
                                      </p:to>
                                    </p:set>
                                  </p:childTnLst>
                                </p:cTn>
                              </p:par>
                              <p:par>
                                <p:cTn id="179" presetID="22" presetClass="exit" presetSubtype="8" fill="hold" grpId="1" nodeType="withEffect">
                                  <p:stCondLst>
                                    <p:cond delay="0"/>
                                  </p:stCondLst>
                                  <p:childTnLst>
                                    <p:animEffect transition="out" filter="wipe(left)">
                                      <p:cBhvr>
                                        <p:cTn id="180" dur="500"/>
                                        <p:tgtEl>
                                          <p:spTgt spid="93"/>
                                        </p:tgtEl>
                                      </p:cBhvr>
                                    </p:animEffect>
                                    <p:set>
                                      <p:cBhvr>
                                        <p:cTn id="181" dur="1" fill="hold">
                                          <p:stCondLst>
                                            <p:cond delay="499"/>
                                          </p:stCondLst>
                                        </p:cTn>
                                        <p:tgtEl>
                                          <p:spTgt spid="93"/>
                                        </p:tgtEl>
                                        <p:attrNameLst>
                                          <p:attrName>style.visibility</p:attrName>
                                        </p:attrNameLst>
                                      </p:cBhvr>
                                      <p:to>
                                        <p:strVal val="hidden"/>
                                      </p:to>
                                    </p:set>
                                  </p:childTnLst>
                                </p:cTn>
                              </p:par>
                              <p:par>
                                <p:cTn id="182" presetID="10" presetClass="exit" presetSubtype="0" fill="hold" grpId="1" nodeType="withEffect">
                                  <p:stCondLst>
                                    <p:cond delay="0"/>
                                  </p:stCondLst>
                                  <p:childTnLst>
                                    <p:animEffect transition="out" filter="fade">
                                      <p:cBhvr>
                                        <p:cTn id="183" dur="500"/>
                                        <p:tgtEl>
                                          <p:spTgt spid="56"/>
                                        </p:tgtEl>
                                      </p:cBhvr>
                                    </p:animEffect>
                                    <p:set>
                                      <p:cBhvr>
                                        <p:cTn id="184" dur="1" fill="hold">
                                          <p:stCondLst>
                                            <p:cond delay="499"/>
                                          </p:stCondLst>
                                        </p:cTn>
                                        <p:tgtEl>
                                          <p:spTgt spid="56"/>
                                        </p:tgtEl>
                                        <p:attrNameLst>
                                          <p:attrName>style.visibility</p:attrName>
                                        </p:attrNameLst>
                                      </p:cBhvr>
                                      <p:to>
                                        <p:strVal val="hidden"/>
                                      </p:to>
                                    </p:set>
                                  </p:childTnLst>
                                </p:cTn>
                              </p:par>
                              <p:par>
                                <p:cTn id="185" presetID="10" presetClass="exit" presetSubtype="0" fill="hold" grpId="1" nodeType="withEffect">
                                  <p:stCondLst>
                                    <p:cond delay="0"/>
                                  </p:stCondLst>
                                  <p:childTnLst>
                                    <p:animEffect transition="out" filter="fade">
                                      <p:cBhvr>
                                        <p:cTn id="186" dur="500"/>
                                        <p:tgtEl>
                                          <p:spTgt spid="57"/>
                                        </p:tgtEl>
                                      </p:cBhvr>
                                    </p:animEffect>
                                    <p:set>
                                      <p:cBhvr>
                                        <p:cTn id="187" dur="1" fill="hold">
                                          <p:stCondLst>
                                            <p:cond delay="499"/>
                                          </p:stCondLst>
                                        </p:cTn>
                                        <p:tgtEl>
                                          <p:spTgt spid="5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8"/>
                                        </p:tgtEl>
                                      </p:cBhvr>
                                    </p:animEffect>
                                    <p:set>
                                      <p:cBhvr>
                                        <p:cTn id="190" dur="1" fill="hold">
                                          <p:stCondLst>
                                            <p:cond delay="499"/>
                                          </p:stCondLst>
                                        </p:cTn>
                                        <p:tgtEl>
                                          <p:spTgt spid="58"/>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59"/>
                                        </p:tgtEl>
                                      </p:cBhvr>
                                    </p:animEffect>
                                    <p:set>
                                      <p:cBhvr>
                                        <p:cTn id="193" dur="1" fill="hold">
                                          <p:stCondLst>
                                            <p:cond delay="499"/>
                                          </p:stCondLst>
                                        </p:cTn>
                                        <p:tgtEl>
                                          <p:spTgt spid="59"/>
                                        </p:tgtEl>
                                        <p:attrNameLst>
                                          <p:attrName>style.visibility</p:attrName>
                                        </p:attrNameLst>
                                      </p:cBhvr>
                                      <p:to>
                                        <p:strVal val="hidden"/>
                                      </p:to>
                                    </p:set>
                                  </p:childTnLst>
                                </p:cTn>
                              </p:par>
                              <p:par>
                                <p:cTn id="194" presetID="10" presetClass="exit" presetSubtype="0" fill="hold" grpId="1" nodeType="withEffect">
                                  <p:stCondLst>
                                    <p:cond delay="0"/>
                                  </p:stCondLst>
                                  <p:childTnLst>
                                    <p:animEffect transition="out" filter="fade">
                                      <p:cBhvr>
                                        <p:cTn id="195" dur="500"/>
                                        <p:tgtEl>
                                          <p:spTgt spid="92"/>
                                        </p:tgtEl>
                                      </p:cBhvr>
                                    </p:animEffect>
                                    <p:set>
                                      <p:cBhvr>
                                        <p:cTn id="196"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52" grpId="0" animBg="1"/>
      <p:bldP spid="52" grpId="1" animBg="1"/>
      <p:bldP spid="53" grpId="0" animBg="1"/>
      <p:bldP spid="53" grpId="1" animBg="1"/>
      <p:bldP spid="54" grpId="0" animBg="1"/>
      <p:bldP spid="54" grpId="1" animBg="1"/>
      <p:bldP spid="55" grpId="0" animBg="1"/>
      <p:bldP spid="55" grpId="1" animBg="1"/>
      <p:bldP spid="56" grpId="0" bldLvl="0" animBg="1"/>
      <p:bldP spid="56" grpId="1" bldLvl="0" animBg="1"/>
      <p:bldP spid="57" grpId="0"/>
      <p:bldP spid="57" grpId="1"/>
      <p:bldP spid="58" grpId="0"/>
      <p:bldP spid="58" grpId="1"/>
      <p:bldP spid="59" grpId="0"/>
      <p:bldP spid="59" grpId="1"/>
      <p:bldP spid="63" grpId="0" animBg="1"/>
      <p:bldP spid="63" grpId="1" animBg="1"/>
      <p:bldP spid="92" grpId="0" animBg="1"/>
      <p:bldP spid="92" grpId="1" animBg="1"/>
      <p:bldP spid="93" grpId="0" animBg="1"/>
      <p:bldP spid="93" grpId="1" animBg="1"/>
      <p:bldP spid="94" grpId="0" animBg="1"/>
      <p:bldP spid="9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 name="矩形 162"/>
          <p:cNvSpPr/>
          <p:nvPr/>
        </p:nvSpPr>
        <p:spPr>
          <a:xfrm>
            <a:off x="780993" y="1878056"/>
            <a:ext cx="3314487" cy="1706880"/>
          </a:xfrm>
          <a:prstGeom prst="rect">
            <a:avLst/>
          </a:prstGeom>
        </p:spPr>
        <p:txBody>
          <a:bodyPr wrap="square">
            <a:spAutoFit/>
          </a:bodyPr>
          <a:lstStyle/>
          <a:p>
            <a:pPr algn="just">
              <a:lnSpc>
                <a:spcPct val="150000"/>
              </a:lnSpc>
            </a:pPr>
            <a:r>
              <a:rPr lang="zh-CN" altLang="en-US" sz="1400" dirty="0">
                <a:solidFill>
                  <a:srgbClr val="2B3649"/>
                </a:solidFill>
                <a:latin typeface="+mj-ea"/>
              </a:rPr>
              <a:t>疫情爆发后，自发或者响应号召到抗疫的前线去开展工作的一批人。因为他们向着疫情前进，与逃离的民众方向相反而得名。主要包括医护人员、志愿者、工人等。</a:t>
            </a:r>
          </a:p>
        </p:txBody>
      </p:sp>
      <p:grpSp>
        <p:nvGrpSpPr>
          <p:cNvPr id="36" name="组合 35"/>
          <p:cNvGrpSpPr/>
          <p:nvPr/>
        </p:nvGrpSpPr>
        <p:grpSpPr>
          <a:xfrm>
            <a:off x="590158" y="554189"/>
            <a:ext cx="1486542" cy="521708"/>
            <a:chOff x="349800" y="270568"/>
            <a:chExt cx="1486542" cy="521708"/>
          </a:xfrm>
        </p:grpSpPr>
        <p:sp>
          <p:nvSpPr>
            <p:cNvPr id="37"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原因分析</a:t>
              </a:r>
              <a:endParaRPr lang="en-US" altLang="zh-CN" sz="1800" b="1" dirty="0">
                <a:solidFill>
                  <a:srgbClr val="2B3649"/>
                </a:solidFill>
                <a:latin typeface="+mj-ea"/>
                <a:ea typeface="+mj-ea"/>
                <a:cs typeface="+mn-ea"/>
                <a:sym typeface="+mn-lt"/>
              </a:endParaRPr>
            </a:p>
          </p:txBody>
        </p:sp>
        <p:sp>
          <p:nvSpPr>
            <p:cNvPr id="38"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逃离，不理性 </a:t>
              </a:r>
              <a:r>
                <a:rPr lang="en-US" altLang="zh-CN" sz="1050" dirty="0">
                  <a:solidFill>
                    <a:srgbClr val="2B3649"/>
                  </a:solidFill>
                  <a:cs typeface="+mn-ea"/>
                  <a:sym typeface="+mn-lt"/>
                </a:rPr>
                <a:t>vs </a:t>
              </a:r>
              <a:r>
                <a:rPr lang="zh-CN" altLang="en-US" sz="1050" dirty="0">
                  <a:solidFill>
                    <a:srgbClr val="2B3649"/>
                  </a:solidFill>
                  <a:cs typeface="+mn-ea"/>
                  <a:sym typeface="+mn-lt"/>
                </a:rPr>
                <a:t>理性</a:t>
              </a:r>
              <a:endParaRPr lang="en-US" altLang="zh-CN" sz="1050" dirty="0">
                <a:solidFill>
                  <a:srgbClr val="2B3649"/>
                </a:solidFill>
                <a:cs typeface="+mn-ea"/>
                <a:sym typeface="+mn-lt"/>
              </a:endParaRPr>
            </a:p>
          </p:txBody>
        </p:sp>
      </p:grpSp>
      <p:grpSp>
        <p:nvGrpSpPr>
          <p:cNvPr id="123" name="组合 122"/>
          <p:cNvGrpSpPr/>
          <p:nvPr/>
        </p:nvGrpSpPr>
        <p:grpSpPr>
          <a:xfrm>
            <a:off x="2879072" y="1161249"/>
            <a:ext cx="2908009" cy="2972633"/>
            <a:chOff x="2879072" y="1161249"/>
            <a:chExt cx="2908009" cy="2972633"/>
          </a:xfrm>
        </p:grpSpPr>
        <p:grpSp>
          <p:nvGrpSpPr>
            <p:cNvPr id="124" name="组合 123"/>
            <p:cNvGrpSpPr/>
            <p:nvPr/>
          </p:nvGrpSpPr>
          <p:grpSpPr>
            <a:xfrm>
              <a:off x="2879072" y="1161249"/>
              <a:ext cx="2908009" cy="2972633"/>
              <a:chOff x="2879072" y="1161249"/>
              <a:chExt cx="2908009" cy="2972633"/>
            </a:xfrm>
          </p:grpSpPr>
          <p:grpSp>
            <p:nvGrpSpPr>
              <p:cNvPr id="129" name="组合 128"/>
              <p:cNvGrpSpPr/>
              <p:nvPr/>
            </p:nvGrpSpPr>
            <p:grpSpPr>
              <a:xfrm rot="2700000">
                <a:off x="2846760" y="1193561"/>
                <a:ext cx="2972633" cy="2908009"/>
                <a:chOff x="2819184" y="1005306"/>
                <a:chExt cx="3554091" cy="3476828"/>
              </a:xfrm>
            </p:grpSpPr>
            <p:sp>
              <p:nvSpPr>
                <p:cNvPr id="132" name="任意多边形 4"/>
                <p:cNvSpPr/>
                <p:nvPr/>
              </p:nvSpPr>
              <p:spPr>
                <a:xfrm>
                  <a:off x="3024625" y="1162707"/>
                  <a:ext cx="3162026" cy="3162026"/>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noFill/>
                <a:ln w="12700">
                  <a:solidFill>
                    <a:schemeClr val="tx1">
                      <a:lumMod val="50000"/>
                      <a:lumOff val="50000"/>
                    </a:schemeClr>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3" name="任意多边形 5"/>
                <p:cNvSpPr/>
                <p:nvPr/>
              </p:nvSpPr>
              <p:spPr>
                <a:xfrm>
                  <a:off x="3962239" y="2100322"/>
                  <a:ext cx="1286797" cy="128679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134" name="组合 133"/>
                <p:cNvGrpSpPr/>
                <p:nvPr/>
              </p:nvGrpSpPr>
              <p:grpSpPr>
                <a:xfrm>
                  <a:off x="4213675" y="1005306"/>
                  <a:ext cx="783921" cy="783922"/>
                  <a:chOff x="5618232" y="1681847"/>
                  <a:chExt cx="1045229" cy="1045228"/>
                </a:xfrm>
              </p:grpSpPr>
              <p:sp>
                <p:nvSpPr>
                  <p:cNvPr id="144" name="任意多边形 7"/>
                  <p:cNvSpPr/>
                  <p:nvPr/>
                </p:nvSpPr>
                <p:spPr>
                  <a:xfrm>
                    <a:off x="5618232" y="1681847"/>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5" name="Oval 6"/>
                  <p:cNvSpPr>
                    <a:spLocks noChangeArrowheads="1"/>
                  </p:cNvSpPr>
                  <p:nvPr/>
                </p:nvSpPr>
                <p:spPr bwMode="auto">
                  <a:xfrm>
                    <a:off x="5750516" y="1806582"/>
                    <a:ext cx="800124" cy="799120"/>
                  </a:xfrm>
                  <a:prstGeom prst="ellipse">
                    <a:avLst/>
                  </a:prstGeom>
                  <a:gradFill>
                    <a:gsLst>
                      <a:gs pos="11000">
                        <a:srgbClr val="2B3649"/>
                      </a:gs>
                      <a:gs pos="100000">
                        <a:srgbClr val="3B4A62"/>
                      </a:gs>
                    </a:gsLst>
                    <a:lin ang="2700000" scaled="0"/>
                  </a:gra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grpSp>
              <p:nvGrpSpPr>
                <p:cNvPr id="135" name="组合 134"/>
                <p:cNvGrpSpPr/>
                <p:nvPr/>
              </p:nvGrpSpPr>
              <p:grpSpPr>
                <a:xfrm>
                  <a:off x="5589353" y="2320252"/>
                  <a:ext cx="783922" cy="783922"/>
                  <a:chOff x="7452469" y="3435105"/>
                  <a:chExt cx="1045229" cy="1045228"/>
                </a:xfrm>
              </p:grpSpPr>
              <p:sp>
                <p:nvSpPr>
                  <p:cNvPr id="142" name="任意多边形 11"/>
                  <p:cNvSpPr/>
                  <p:nvPr/>
                </p:nvSpPr>
                <p:spPr>
                  <a:xfrm>
                    <a:off x="7452469" y="3435105"/>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3" name="Oval 7"/>
                  <p:cNvSpPr>
                    <a:spLocks noChangeArrowheads="1"/>
                  </p:cNvSpPr>
                  <p:nvPr/>
                </p:nvSpPr>
                <p:spPr bwMode="auto">
                  <a:xfrm>
                    <a:off x="7601054" y="3550651"/>
                    <a:ext cx="799119" cy="799120"/>
                  </a:xfrm>
                  <a:prstGeom prst="ellipse">
                    <a:avLst/>
                  </a:prstGeom>
                  <a:gradFill>
                    <a:gsLst>
                      <a:gs pos="11000">
                        <a:srgbClr val="2B3649"/>
                      </a:gs>
                      <a:gs pos="100000">
                        <a:srgbClr val="3B4A62"/>
                      </a:gs>
                    </a:gsLst>
                    <a:lin ang="27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p>
                </p:txBody>
              </p:sp>
            </p:grpSp>
            <p:grpSp>
              <p:nvGrpSpPr>
                <p:cNvPr id="136" name="组合 135"/>
                <p:cNvGrpSpPr/>
                <p:nvPr/>
              </p:nvGrpSpPr>
              <p:grpSpPr>
                <a:xfrm>
                  <a:off x="4213675" y="3698212"/>
                  <a:ext cx="783922" cy="783922"/>
                  <a:chOff x="5618232" y="5272386"/>
                  <a:chExt cx="1045229" cy="1045228"/>
                </a:xfrm>
              </p:grpSpPr>
              <p:sp>
                <p:nvSpPr>
                  <p:cNvPr id="140" name="任意多边形 14"/>
                  <p:cNvSpPr/>
                  <p:nvPr/>
                </p:nvSpPr>
                <p:spPr>
                  <a:xfrm>
                    <a:off x="5618232" y="5272386"/>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1" name="Oval 8"/>
                  <p:cNvSpPr>
                    <a:spLocks noChangeArrowheads="1"/>
                  </p:cNvSpPr>
                  <p:nvPr/>
                </p:nvSpPr>
                <p:spPr bwMode="auto">
                  <a:xfrm>
                    <a:off x="5751522" y="5405372"/>
                    <a:ext cx="799119" cy="799120"/>
                  </a:xfrm>
                  <a:prstGeom prst="ellipse">
                    <a:avLst/>
                  </a:prstGeom>
                  <a:gradFill>
                    <a:gsLst>
                      <a:gs pos="11000">
                        <a:srgbClr val="2B3649"/>
                      </a:gs>
                      <a:gs pos="100000">
                        <a:srgbClr val="3B4A62"/>
                      </a:gs>
                    </a:gsLst>
                    <a:lin ang="2700000" scaled="0"/>
                  </a:gradFill>
                  <a:ln>
                    <a:noFill/>
                  </a:ln>
                  <a:effectLst>
                    <a:outerShdw blurRad="1397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nvGrpSpPr>
                <p:cNvPr id="137" name="组合 136"/>
                <p:cNvGrpSpPr/>
                <p:nvPr/>
              </p:nvGrpSpPr>
              <p:grpSpPr>
                <a:xfrm>
                  <a:off x="2819184" y="2338414"/>
                  <a:ext cx="783921" cy="783922"/>
                  <a:chOff x="3758912" y="3459322"/>
                  <a:chExt cx="1045229" cy="1045228"/>
                </a:xfrm>
              </p:grpSpPr>
              <p:sp>
                <p:nvSpPr>
                  <p:cNvPr id="138" name="任意多边形 17"/>
                  <p:cNvSpPr/>
                  <p:nvPr/>
                </p:nvSpPr>
                <p:spPr>
                  <a:xfrm>
                    <a:off x="3758912" y="3459322"/>
                    <a:ext cx="1045229" cy="1045228"/>
                  </a:xfrm>
                  <a:custGeom>
                    <a:avLst/>
                    <a:gdLst>
                      <a:gd name="connsiteX0" fmla="*/ 734066 w 1656097"/>
                      <a:gd name="connsiteY0" fmla="*/ 0 h 1656098"/>
                      <a:gd name="connsiteX1" fmla="*/ 922032 w 1656097"/>
                      <a:gd name="connsiteY1" fmla="*/ 0 h 1656098"/>
                      <a:gd name="connsiteX2" fmla="*/ 958682 w 1656097"/>
                      <a:gd name="connsiteY2" fmla="*/ 170987 h 1656098"/>
                      <a:gd name="connsiteX3" fmla="*/ 967537 w 1656097"/>
                      <a:gd name="connsiteY3" fmla="*/ 172338 h 1656098"/>
                      <a:gd name="connsiteX4" fmla="*/ 1042604 w 1656097"/>
                      <a:gd name="connsiteY4" fmla="*/ 194634 h 1656098"/>
                      <a:gd name="connsiteX5" fmla="*/ 1160682 w 1656097"/>
                      <a:gd name="connsiteY5" fmla="*/ 63947 h 1656098"/>
                      <a:gd name="connsiteX6" fmla="*/ 1323465 w 1656097"/>
                      <a:gd name="connsiteY6" fmla="*/ 157929 h 1656098"/>
                      <a:gd name="connsiteX7" fmla="*/ 1271151 w 1656097"/>
                      <a:gd name="connsiteY7" fmla="*/ 319877 h 1656098"/>
                      <a:gd name="connsiteX8" fmla="*/ 1280994 w 1656097"/>
                      <a:gd name="connsiteY8" fmla="*/ 327054 h 1656098"/>
                      <a:gd name="connsiteX9" fmla="*/ 1333335 w 1656097"/>
                      <a:gd name="connsiteY9" fmla="*/ 377405 h 1656098"/>
                      <a:gd name="connsiteX10" fmla="*/ 1338950 w 1656097"/>
                      <a:gd name="connsiteY10" fmla="*/ 384065 h 1656098"/>
                      <a:gd name="connsiteX11" fmla="*/ 1498169 w 1656097"/>
                      <a:gd name="connsiteY11" fmla="*/ 332634 h 1656098"/>
                      <a:gd name="connsiteX12" fmla="*/ 1592152 w 1656097"/>
                      <a:gd name="connsiteY12" fmla="*/ 495417 h 1656098"/>
                      <a:gd name="connsiteX13" fmla="*/ 1473528 w 1656097"/>
                      <a:gd name="connsiteY13" fmla="*/ 602595 h 1656098"/>
                      <a:gd name="connsiteX14" fmla="*/ 1483127 w 1656097"/>
                      <a:gd name="connsiteY14" fmla="*/ 626411 h 1656098"/>
                      <a:gd name="connsiteX15" fmla="*/ 1501984 w 1656097"/>
                      <a:gd name="connsiteY15" fmla="*/ 701032 h 1656098"/>
                      <a:gd name="connsiteX16" fmla="*/ 1656097 w 1656097"/>
                      <a:gd name="connsiteY16" fmla="*/ 734067 h 1656098"/>
                      <a:gd name="connsiteX17" fmla="*/ 1656097 w 1656097"/>
                      <a:gd name="connsiteY17" fmla="*/ 922032 h 1656098"/>
                      <a:gd name="connsiteX18" fmla="*/ 1511749 w 1656097"/>
                      <a:gd name="connsiteY18" fmla="*/ 952973 h 1656098"/>
                      <a:gd name="connsiteX19" fmla="*/ 1506114 w 1656097"/>
                      <a:gd name="connsiteY19" fmla="*/ 989892 h 1656098"/>
                      <a:gd name="connsiteX20" fmla="*/ 1491538 w 1656097"/>
                      <a:gd name="connsiteY20" fmla="*/ 1048074 h 1656098"/>
                      <a:gd name="connsiteX21" fmla="*/ 1485827 w 1656097"/>
                      <a:gd name="connsiteY21" fmla="*/ 1064617 h 1656098"/>
                      <a:gd name="connsiteX22" fmla="*/ 1592152 w 1656097"/>
                      <a:gd name="connsiteY22" fmla="*/ 1160683 h 1656098"/>
                      <a:gd name="connsiteX23" fmla="*/ 1498169 w 1656097"/>
                      <a:gd name="connsiteY23" fmla="*/ 1323465 h 1656098"/>
                      <a:gd name="connsiteX24" fmla="*/ 1367507 w 1656097"/>
                      <a:gd name="connsiteY24" fmla="*/ 1281258 h 1656098"/>
                      <a:gd name="connsiteX25" fmla="*/ 1351398 w 1656097"/>
                      <a:gd name="connsiteY25" fmla="*/ 1303350 h 1656098"/>
                      <a:gd name="connsiteX26" fmla="*/ 1301049 w 1656097"/>
                      <a:gd name="connsiteY26" fmla="*/ 1355691 h 1656098"/>
                      <a:gd name="connsiteX27" fmla="*/ 1282493 w 1656097"/>
                      <a:gd name="connsiteY27" fmla="*/ 1371332 h 1656098"/>
                      <a:gd name="connsiteX28" fmla="*/ 1323465 w 1656097"/>
                      <a:gd name="connsiteY28" fmla="*/ 1498169 h 1656098"/>
                      <a:gd name="connsiteX29" fmla="*/ 1160682 w 1656097"/>
                      <a:gd name="connsiteY29" fmla="*/ 1592152 h 1656098"/>
                      <a:gd name="connsiteX30" fmla="*/ 1074277 w 1656097"/>
                      <a:gd name="connsiteY30" fmla="*/ 1496521 h 1656098"/>
                      <a:gd name="connsiteX31" fmla="*/ 1052042 w 1656097"/>
                      <a:gd name="connsiteY31" fmla="*/ 1505484 h 1656098"/>
                      <a:gd name="connsiteX32" fmla="*/ 948719 w 1656097"/>
                      <a:gd name="connsiteY32" fmla="*/ 1531593 h 1656098"/>
                      <a:gd name="connsiteX33" fmla="*/ 922032 w 1656097"/>
                      <a:gd name="connsiteY33" fmla="*/ 1656098 h 1656098"/>
                      <a:gd name="connsiteX34" fmla="*/ 734066 w 1656097"/>
                      <a:gd name="connsiteY34" fmla="*/ 1656098 h 1656098"/>
                      <a:gd name="connsiteX35" fmla="*/ 707323 w 1656097"/>
                      <a:gd name="connsiteY35" fmla="*/ 1531333 h 1656098"/>
                      <a:gd name="connsiteX36" fmla="*/ 688561 w 1656097"/>
                      <a:gd name="connsiteY36" fmla="*/ 1528470 h 1656098"/>
                      <a:gd name="connsiteX37" fmla="*/ 581645 w 1656097"/>
                      <a:gd name="connsiteY37" fmla="*/ 1496716 h 1656098"/>
                      <a:gd name="connsiteX38" fmla="*/ 495416 w 1656097"/>
                      <a:gd name="connsiteY38" fmla="*/ 1592152 h 1656098"/>
                      <a:gd name="connsiteX39" fmla="*/ 332634 w 1656097"/>
                      <a:gd name="connsiteY39" fmla="*/ 1498169 h 1656098"/>
                      <a:gd name="connsiteX40" fmla="*/ 373389 w 1656097"/>
                      <a:gd name="connsiteY40" fmla="*/ 1372000 h 1656098"/>
                      <a:gd name="connsiteX41" fmla="*/ 293970 w 1656097"/>
                      <a:gd name="connsiteY41" fmla="*/ 1290661 h 1656098"/>
                      <a:gd name="connsiteX42" fmla="*/ 287662 w 1656097"/>
                      <a:gd name="connsiteY42" fmla="*/ 1281558 h 1656098"/>
                      <a:gd name="connsiteX43" fmla="*/ 157930 w 1656097"/>
                      <a:gd name="connsiteY43" fmla="*/ 1323465 h 1656098"/>
                      <a:gd name="connsiteX44" fmla="*/ 63947 w 1656097"/>
                      <a:gd name="connsiteY44" fmla="*/ 1160683 h 1656098"/>
                      <a:gd name="connsiteX45" fmla="*/ 170348 w 1656097"/>
                      <a:gd name="connsiteY45" fmla="*/ 1064548 h 1656098"/>
                      <a:gd name="connsiteX46" fmla="*/ 159896 w 1656097"/>
                      <a:gd name="connsiteY46" fmla="*/ 1031651 h 1656098"/>
                      <a:gd name="connsiteX47" fmla="*/ 144063 w 1656097"/>
                      <a:gd name="connsiteY47" fmla="*/ 952912 h 1656098"/>
                      <a:gd name="connsiteX48" fmla="*/ 0 w 1656097"/>
                      <a:gd name="connsiteY48" fmla="*/ 922032 h 1656098"/>
                      <a:gd name="connsiteX49" fmla="*/ 0 w 1656097"/>
                      <a:gd name="connsiteY49" fmla="*/ 734067 h 1656098"/>
                      <a:gd name="connsiteX50" fmla="*/ 152682 w 1656097"/>
                      <a:gd name="connsiteY50" fmla="*/ 701339 h 1656098"/>
                      <a:gd name="connsiteX51" fmla="*/ 159896 w 1656097"/>
                      <a:gd name="connsiteY51" fmla="*/ 669158 h 1656098"/>
                      <a:gd name="connsiteX52" fmla="*/ 182923 w 1656097"/>
                      <a:gd name="connsiteY52" fmla="*/ 602913 h 1656098"/>
                      <a:gd name="connsiteX53" fmla="*/ 63947 w 1656097"/>
                      <a:gd name="connsiteY53" fmla="*/ 495417 h 1656098"/>
                      <a:gd name="connsiteX54" fmla="*/ 157930 w 1656097"/>
                      <a:gd name="connsiteY54" fmla="*/ 332634 h 1656098"/>
                      <a:gd name="connsiteX55" fmla="*/ 318389 w 1656097"/>
                      <a:gd name="connsiteY55" fmla="*/ 384465 h 1656098"/>
                      <a:gd name="connsiteX56" fmla="*/ 353537 w 1656097"/>
                      <a:gd name="connsiteY56" fmla="*/ 346539 h 1656098"/>
                      <a:gd name="connsiteX57" fmla="*/ 385166 w 1656097"/>
                      <a:gd name="connsiteY57" fmla="*/ 320558 h 1656098"/>
                      <a:gd name="connsiteX58" fmla="*/ 332634 w 1656097"/>
                      <a:gd name="connsiteY58" fmla="*/ 157929 h 1656098"/>
                      <a:gd name="connsiteX59" fmla="*/ 495416 w 1656097"/>
                      <a:gd name="connsiteY59" fmla="*/ 63947 h 1656098"/>
                      <a:gd name="connsiteX60" fmla="*/ 612546 w 1656097"/>
                      <a:gd name="connsiteY60" fmla="*/ 193585 h 1656098"/>
                      <a:gd name="connsiteX61" fmla="*/ 688561 w 1656097"/>
                      <a:gd name="connsiteY61" fmla="*/ 172338 h 1656098"/>
                      <a:gd name="connsiteX62" fmla="*/ 697415 w 1656097"/>
                      <a:gd name="connsiteY62" fmla="*/ 170987 h 165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656097" h="1656098">
                        <a:moveTo>
                          <a:pt x="734066" y="0"/>
                        </a:moveTo>
                        <a:lnTo>
                          <a:pt x="922032" y="0"/>
                        </a:lnTo>
                        <a:lnTo>
                          <a:pt x="958682" y="170987"/>
                        </a:lnTo>
                        <a:lnTo>
                          <a:pt x="967537" y="172338"/>
                        </a:lnTo>
                        <a:lnTo>
                          <a:pt x="1042604" y="194634"/>
                        </a:lnTo>
                        <a:lnTo>
                          <a:pt x="1160682" y="63947"/>
                        </a:lnTo>
                        <a:lnTo>
                          <a:pt x="1323465" y="157929"/>
                        </a:lnTo>
                        <a:lnTo>
                          <a:pt x="1271151" y="319877"/>
                        </a:lnTo>
                        <a:lnTo>
                          <a:pt x="1280994" y="327054"/>
                        </a:lnTo>
                        <a:cubicBezTo>
                          <a:pt x="1299308" y="342918"/>
                          <a:pt x="1316780" y="359726"/>
                          <a:pt x="1333335" y="377405"/>
                        </a:cubicBezTo>
                        <a:lnTo>
                          <a:pt x="1338950" y="384065"/>
                        </a:lnTo>
                        <a:lnTo>
                          <a:pt x="1498169" y="332634"/>
                        </a:lnTo>
                        <a:lnTo>
                          <a:pt x="1592152" y="495417"/>
                        </a:lnTo>
                        <a:lnTo>
                          <a:pt x="1473528" y="602595"/>
                        </a:lnTo>
                        <a:lnTo>
                          <a:pt x="1483127" y="626411"/>
                        </a:lnTo>
                        <a:lnTo>
                          <a:pt x="1501984" y="701032"/>
                        </a:lnTo>
                        <a:lnTo>
                          <a:pt x="1656097" y="734067"/>
                        </a:lnTo>
                        <a:lnTo>
                          <a:pt x="1656097" y="922032"/>
                        </a:lnTo>
                        <a:lnTo>
                          <a:pt x="1511749" y="952973"/>
                        </a:lnTo>
                        <a:lnTo>
                          <a:pt x="1506114" y="989892"/>
                        </a:lnTo>
                        <a:cubicBezTo>
                          <a:pt x="1502081" y="1009604"/>
                          <a:pt x="1497209" y="1029011"/>
                          <a:pt x="1491538" y="1048074"/>
                        </a:cubicBezTo>
                        <a:lnTo>
                          <a:pt x="1485827" y="1064617"/>
                        </a:lnTo>
                        <a:lnTo>
                          <a:pt x="1592152" y="1160683"/>
                        </a:lnTo>
                        <a:lnTo>
                          <a:pt x="1498169" y="1323465"/>
                        </a:lnTo>
                        <a:lnTo>
                          <a:pt x="1367507" y="1281258"/>
                        </a:lnTo>
                        <a:lnTo>
                          <a:pt x="1351398" y="1303350"/>
                        </a:lnTo>
                        <a:cubicBezTo>
                          <a:pt x="1335535" y="1321664"/>
                          <a:pt x="1318727" y="1339136"/>
                          <a:pt x="1301049" y="1355691"/>
                        </a:cubicBezTo>
                        <a:lnTo>
                          <a:pt x="1282493" y="1371332"/>
                        </a:lnTo>
                        <a:lnTo>
                          <a:pt x="1323465" y="1498169"/>
                        </a:lnTo>
                        <a:lnTo>
                          <a:pt x="1160682" y="1592152"/>
                        </a:lnTo>
                        <a:lnTo>
                          <a:pt x="1074277" y="1496521"/>
                        </a:lnTo>
                        <a:lnTo>
                          <a:pt x="1052042" y="1505484"/>
                        </a:lnTo>
                        <a:lnTo>
                          <a:pt x="948719" y="1531593"/>
                        </a:lnTo>
                        <a:lnTo>
                          <a:pt x="922032" y="1656098"/>
                        </a:lnTo>
                        <a:lnTo>
                          <a:pt x="734066" y="1656098"/>
                        </a:lnTo>
                        <a:lnTo>
                          <a:pt x="707323" y="1531333"/>
                        </a:lnTo>
                        <a:lnTo>
                          <a:pt x="688561" y="1528470"/>
                        </a:lnTo>
                        <a:lnTo>
                          <a:pt x="581645" y="1496716"/>
                        </a:lnTo>
                        <a:lnTo>
                          <a:pt x="495416" y="1592152"/>
                        </a:lnTo>
                        <a:lnTo>
                          <a:pt x="332634" y="1498169"/>
                        </a:lnTo>
                        <a:lnTo>
                          <a:pt x="373389" y="1372000"/>
                        </a:lnTo>
                        <a:lnTo>
                          <a:pt x="293970" y="1290661"/>
                        </a:lnTo>
                        <a:lnTo>
                          <a:pt x="287662" y="1281558"/>
                        </a:lnTo>
                        <a:lnTo>
                          <a:pt x="157930" y="1323465"/>
                        </a:lnTo>
                        <a:lnTo>
                          <a:pt x="63947" y="1160683"/>
                        </a:lnTo>
                        <a:lnTo>
                          <a:pt x="170348" y="1064548"/>
                        </a:lnTo>
                        <a:lnTo>
                          <a:pt x="159896" y="1031651"/>
                        </a:lnTo>
                        <a:lnTo>
                          <a:pt x="144063" y="952912"/>
                        </a:lnTo>
                        <a:lnTo>
                          <a:pt x="0" y="922032"/>
                        </a:lnTo>
                        <a:lnTo>
                          <a:pt x="0" y="734067"/>
                        </a:lnTo>
                        <a:lnTo>
                          <a:pt x="152682" y="701339"/>
                        </a:lnTo>
                        <a:lnTo>
                          <a:pt x="159896" y="669158"/>
                        </a:lnTo>
                        <a:lnTo>
                          <a:pt x="182923" y="602913"/>
                        </a:lnTo>
                        <a:lnTo>
                          <a:pt x="63947" y="495417"/>
                        </a:lnTo>
                        <a:lnTo>
                          <a:pt x="157930" y="332634"/>
                        </a:lnTo>
                        <a:lnTo>
                          <a:pt x="318389" y="384465"/>
                        </a:lnTo>
                        <a:lnTo>
                          <a:pt x="353537" y="346539"/>
                        </a:lnTo>
                        <a:lnTo>
                          <a:pt x="385166" y="320558"/>
                        </a:lnTo>
                        <a:lnTo>
                          <a:pt x="332634" y="157929"/>
                        </a:lnTo>
                        <a:lnTo>
                          <a:pt x="495416" y="63947"/>
                        </a:lnTo>
                        <a:lnTo>
                          <a:pt x="612546" y="193585"/>
                        </a:lnTo>
                        <a:lnTo>
                          <a:pt x="688561" y="172338"/>
                        </a:lnTo>
                        <a:lnTo>
                          <a:pt x="697415" y="170987"/>
                        </a:lnTo>
                        <a:close/>
                      </a:path>
                    </a:pathLst>
                  </a:cu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a:outerShdw blurRad="76200" dist="381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9" name="Oval 9"/>
                  <p:cNvSpPr>
                    <a:spLocks noChangeArrowheads="1"/>
                  </p:cNvSpPr>
                  <p:nvPr/>
                </p:nvSpPr>
                <p:spPr bwMode="auto">
                  <a:xfrm>
                    <a:off x="3881466" y="3590735"/>
                    <a:ext cx="800124" cy="799120"/>
                  </a:xfrm>
                  <a:prstGeom prst="ellipse">
                    <a:avLst/>
                  </a:prstGeom>
                  <a:gradFill>
                    <a:gsLst>
                      <a:gs pos="11000">
                        <a:srgbClr val="2B3649"/>
                      </a:gs>
                      <a:gs pos="100000">
                        <a:srgbClr val="3B4A62"/>
                      </a:gs>
                    </a:gsLst>
                    <a:lin ang="2700000" scaled="0"/>
                  </a:gradFill>
                  <a:ln>
                    <a:noFill/>
                  </a:ln>
                  <a:effectLst>
                    <a:outerShdw blurRad="1016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grpSp>
          <p:sp>
            <p:nvSpPr>
              <p:cNvPr id="130" name="Oval 131"/>
              <p:cNvSpPr>
                <a:spLocks noChangeArrowheads="1"/>
              </p:cNvSpPr>
              <p:nvPr/>
            </p:nvSpPr>
            <p:spPr bwMode="auto">
              <a:xfrm>
                <a:off x="4229631" y="2421561"/>
                <a:ext cx="219521" cy="222329"/>
              </a:xfrm>
              <a:prstGeom prst="ellipse">
                <a:avLst/>
              </a:prstGeom>
              <a:gradFill>
                <a:gsLst>
                  <a:gs pos="11000">
                    <a:srgbClr val="2B3649"/>
                  </a:gs>
                  <a:gs pos="100000">
                    <a:srgbClr val="3B4A6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sp>
            <p:nvSpPr>
              <p:cNvPr id="131" name="Freeform 134"/>
              <p:cNvSpPr/>
              <p:nvPr/>
            </p:nvSpPr>
            <p:spPr bwMode="auto">
              <a:xfrm>
                <a:off x="4095480" y="2678564"/>
                <a:ext cx="487823" cy="212129"/>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adFill>
                <a:gsLst>
                  <a:gs pos="11000">
                    <a:srgbClr val="2B3649"/>
                  </a:gs>
                  <a:gs pos="100000">
                    <a:srgbClr val="3B4A62"/>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5">
                  <a:solidFill>
                    <a:prstClr val="black"/>
                  </a:solidFill>
                </a:endParaRPr>
              </a:p>
            </p:txBody>
          </p:sp>
        </p:grpSp>
        <p:sp>
          <p:nvSpPr>
            <p:cNvPr id="125" name="文本框 124"/>
            <p:cNvSpPr txBox="1"/>
            <p:nvPr/>
          </p:nvSpPr>
          <p:spPr>
            <a:xfrm>
              <a:off x="3377334" y="1620448"/>
              <a:ext cx="196019" cy="400110"/>
            </a:xfrm>
            <a:prstGeom prst="rect">
              <a:avLst/>
            </a:prstGeom>
            <a:noFill/>
          </p:spPr>
          <p:txBody>
            <a:bodyPr wrap="square" rtlCol="0">
              <a:spAutoFit/>
            </a:bodyPr>
            <a:lstStyle/>
            <a:p>
              <a:r>
                <a:rPr lang="en-US" altLang="zh-CN" sz="2000" dirty="0">
                  <a:solidFill>
                    <a:schemeClr val="bg1">
                      <a:lumMod val="95000"/>
                    </a:schemeClr>
                  </a:solidFill>
                  <a:latin typeface="Arial Rounded MT Bold" panose="020F0704030504030204" pitchFamily="34" charset="0"/>
                </a:rPr>
                <a:t>I</a:t>
              </a:r>
              <a:endParaRPr lang="zh-CN" altLang="en-US" sz="2000" dirty="0">
                <a:solidFill>
                  <a:schemeClr val="bg1">
                    <a:lumMod val="95000"/>
                  </a:schemeClr>
                </a:solidFill>
                <a:latin typeface="Arial Rounded MT Bold" panose="020F0704030504030204" pitchFamily="34" charset="0"/>
              </a:endParaRPr>
            </a:p>
          </p:txBody>
        </p:sp>
        <p:sp>
          <p:nvSpPr>
            <p:cNvPr id="126" name="文本框 125"/>
            <p:cNvSpPr txBox="1"/>
            <p:nvPr/>
          </p:nvSpPr>
          <p:spPr>
            <a:xfrm>
              <a:off x="4974874" y="1648057"/>
              <a:ext cx="344966" cy="400110"/>
            </a:xfrm>
            <a:prstGeom prst="rect">
              <a:avLst/>
            </a:prstGeom>
            <a:noFill/>
          </p:spPr>
          <p:txBody>
            <a:bodyPr wrap="none" rtlCol="0">
              <a:spAutoFit/>
            </a:bodyPr>
            <a:lstStyle/>
            <a:p>
              <a:r>
                <a:rPr lang="en-US" altLang="zh-CN" sz="2000" dirty="0">
                  <a:solidFill>
                    <a:schemeClr val="bg1">
                      <a:lumMod val="95000"/>
                    </a:schemeClr>
                  </a:solidFill>
                  <a:latin typeface="Arial Rounded MT Bold" panose="020F0704030504030204" pitchFamily="34" charset="0"/>
                </a:rPr>
                <a:t>II</a:t>
              </a:r>
              <a:endParaRPr lang="zh-CN" altLang="en-US" sz="2000" dirty="0">
                <a:solidFill>
                  <a:schemeClr val="bg1">
                    <a:lumMod val="95000"/>
                  </a:schemeClr>
                </a:solidFill>
                <a:latin typeface="Arial Rounded MT Bold" panose="020F0704030504030204" pitchFamily="34" charset="0"/>
              </a:endParaRPr>
            </a:p>
          </p:txBody>
        </p:sp>
        <p:sp>
          <p:nvSpPr>
            <p:cNvPr id="127" name="文本框 126"/>
            <p:cNvSpPr txBox="1"/>
            <p:nvPr/>
          </p:nvSpPr>
          <p:spPr>
            <a:xfrm>
              <a:off x="4961005" y="3249953"/>
              <a:ext cx="425116" cy="400110"/>
            </a:xfrm>
            <a:prstGeom prst="rect">
              <a:avLst/>
            </a:prstGeom>
            <a:noFill/>
          </p:spPr>
          <p:txBody>
            <a:bodyPr wrap="none" rtlCol="0">
              <a:spAutoFit/>
            </a:bodyPr>
            <a:lstStyle/>
            <a:p>
              <a:r>
                <a:rPr lang="en-US" altLang="zh-CN" sz="2000" dirty="0">
                  <a:solidFill>
                    <a:schemeClr val="bg1">
                      <a:lumMod val="95000"/>
                    </a:schemeClr>
                  </a:solidFill>
                  <a:latin typeface="Arial Rounded MT Bold" panose="020F0704030504030204" pitchFamily="34" charset="0"/>
                </a:rPr>
                <a:t>III</a:t>
              </a:r>
              <a:endParaRPr lang="zh-CN" altLang="en-US" sz="2000" dirty="0">
                <a:solidFill>
                  <a:schemeClr val="bg1">
                    <a:lumMod val="95000"/>
                  </a:schemeClr>
                </a:solidFill>
                <a:latin typeface="Arial Rounded MT Bold" panose="020F0704030504030204" pitchFamily="34" charset="0"/>
              </a:endParaRPr>
            </a:p>
          </p:txBody>
        </p:sp>
        <p:sp>
          <p:nvSpPr>
            <p:cNvPr id="128" name="文本框 127"/>
            <p:cNvSpPr txBox="1"/>
            <p:nvPr/>
          </p:nvSpPr>
          <p:spPr>
            <a:xfrm>
              <a:off x="3309007" y="3264226"/>
              <a:ext cx="483870" cy="400110"/>
            </a:xfrm>
            <a:prstGeom prst="rect">
              <a:avLst/>
            </a:prstGeom>
            <a:noFill/>
          </p:spPr>
          <p:txBody>
            <a:bodyPr wrap="square" rtlCol="0">
              <a:spAutoFit/>
            </a:bodyPr>
            <a:lstStyle/>
            <a:p>
              <a:r>
                <a:rPr lang="en-US" altLang="zh-CN" sz="2000" dirty="0">
                  <a:solidFill>
                    <a:schemeClr val="bg1">
                      <a:lumMod val="95000"/>
                    </a:schemeClr>
                  </a:solidFill>
                  <a:latin typeface="Arial Rounded MT Bold" panose="020F0704030504030204" pitchFamily="34" charset="0"/>
                </a:rPr>
                <a:t>IV</a:t>
              </a:r>
              <a:endParaRPr lang="zh-CN" altLang="en-US" sz="2000" dirty="0">
                <a:solidFill>
                  <a:schemeClr val="bg1">
                    <a:lumMod val="95000"/>
                  </a:schemeClr>
                </a:solidFill>
                <a:latin typeface="Arial Rounded MT Bold" panose="020F0704030504030204" pitchFamily="34" charset="0"/>
              </a:endParaRPr>
            </a:p>
          </p:txBody>
        </p:sp>
      </p:grpSp>
      <p:sp>
        <p:nvSpPr>
          <p:cNvPr id="146" name="文本框 145"/>
          <p:cNvSpPr txBox="1"/>
          <p:nvPr/>
        </p:nvSpPr>
        <p:spPr>
          <a:xfrm>
            <a:off x="773873" y="1892426"/>
            <a:ext cx="2283915" cy="588645"/>
          </a:xfrm>
          <a:prstGeom prst="rect">
            <a:avLst/>
          </a:prstGeom>
          <a:noFill/>
          <a:effectLst/>
        </p:spPr>
        <p:txBody>
          <a:bodyPr wrap="square" rtlCol="0">
            <a:spAutoFit/>
          </a:bodyPr>
          <a:lstStyle/>
          <a:p>
            <a:pPr algn="r">
              <a:lnSpc>
                <a:spcPct val="120000"/>
              </a:lnSpc>
            </a:pPr>
            <a:r>
              <a:rPr lang="zh-CN" altLang="zh-CN" dirty="0"/>
              <a:t>客观上来讲，他们具有能力和责任。援助并不是送命。</a:t>
            </a:r>
            <a:endParaRPr lang="zh-CN" altLang="en-US" sz="1000" dirty="0">
              <a:solidFill>
                <a:schemeClr val="tx1">
                  <a:lumMod val="50000"/>
                  <a:lumOff val="50000"/>
                </a:schemeClr>
              </a:solidFill>
              <a:latin typeface="+mj-ea"/>
            </a:endParaRPr>
          </a:p>
        </p:txBody>
      </p:sp>
      <p:sp>
        <p:nvSpPr>
          <p:cNvPr id="147" name="文本框 146"/>
          <p:cNvSpPr txBox="1"/>
          <p:nvPr/>
        </p:nvSpPr>
        <p:spPr>
          <a:xfrm>
            <a:off x="669304" y="3903955"/>
            <a:ext cx="2276646" cy="847155"/>
          </a:xfrm>
          <a:prstGeom prst="rect">
            <a:avLst/>
          </a:prstGeom>
          <a:noFill/>
          <a:effectLst/>
        </p:spPr>
        <p:txBody>
          <a:bodyPr wrap="square" rtlCol="0">
            <a:spAutoFit/>
          </a:bodyPr>
          <a:lstStyle/>
          <a:p>
            <a:pPr algn="r">
              <a:lnSpc>
                <a:spcPct val="120000"/>
              </a:lnSpc>
            </a:pPr>
            <a:r>
              <a:rPr lang="zh-CN" altLang="en-US" sz="1400" dirty="0">
                <a:solidFill>
                  <a:srgbClr val="2B3649"/>
                </a:solidFill>
                <a:latin typeface="+mj-ea"/>
              </a:rPr>
              <a:t>物质化的奖惩措施，利益考量</a:t>
            </a:r>
            <a:r>
              <a:rPr lang="en-US" altLang="zh-CN" sz="1400" dirty="0">
                <a:solidFill>
                  <a:srgbClr val="2B3649"/>
                </a:solidFill>
                <a:latin typeface="+mj-ea"/>
              </a:rPr>
              <a:t>··· ··· </a:t>
            </a:r>
            <a:r>
              <a:rPr lang="zh-CN" altLang="en-US" sz="1400" dirty="0">
                <a:solidFill>
                  <a:srgbClr val="2B3649"/>
                </a:solidFill>
                <a:latin typeface="+mj-ea"/>
              </a:rPr>
              <a:t>（不过这些多出自于决策者而非逆行者）</a:t>
            </a:r>
            <a:endParaRPr lang="zh-CN" altLang="en-US" sz="1000" dirty="0">
              <a:solidFill>
                <a:schemeClr val="tx1">
                  <a:lumMod val="50000"/>
                  <a:lumOff val="50000"/>
                </a:schemeClr>
              </a:solidFill>
              <a:latin typeface="+mj-ea"/>
            </a:endParaRPr>
          </a:p>
        </p:txBody>
      </p:sp>
      <p:sp>
        <p:nvSpPr>
          <p:cNvPr id="148" name="文本框 147"/>
          <p:cNvSpPr txBox="1"/>
          <p:nvPr/>
        </p:nvSpPr>
        <p:spPr>
          <a:xfrm>
            <a:off x="5915477" y="1728895"/>
            <a:ext cx="2054559" cy="837565"/>
          </a:xfrm>
          <a:prstGeom prst="rect">
            <a:avLst/>
          </a:prstGeom>
          <a:noFill/>
          <a:effectLst/>
        </p:spPr>
        <p:txBody>
          <a:bodyPr wrap="square" rtlCol="0">
            <a:spAutoFit/>
          </a:bodyPr>
          <a:lstStyle/>
          <a:p>
            <a:pPr>
              <a:lnSpc>
                <a:spcPct val="120000"/>
              </a:lnSpc>
            </a:pPr>
            <a:r>
              <a:rPr lang="zh-CN" altLang="en-US" dirty="0"/>
              <a:t>逆行者们有着</a:t>
            </a:r>
            <a:r>
              <a:rPr lang="zh-CN" altLang="zh-CN" dirty="0"/>
              <a:t>爱国主义、奉献精神</a:t>
            </a:r>
            <a:r>
              <a:rPr lang="zh-CN" altLang="en-US" dirty="0"/>
              <a:t>；</a:t>
            </a:r>
            <a:r>
              <a:rPr lang="zh-CN" altLang="zh-CN" dirty="0"/>
              <a:t>医务工作者</a:t>
            </a:r>
            <a:r>
              <a:rPr lang="zh-CN" altLang="en-US" dirty="0"/>
              <a:t>更具有</a:t>
            </a:r>
            <a:r>
              <a:rPr lang="zh-CN" altLang="zh-CN" dirty="0"/>
              <a:t>救死扶伤的初心</a:t>
            </a:r>
            <a:r>
              <a:rPr lang="zh-CN" altLang="en-US" dirty="0"/>
              <a:t>。</a:t>
            </a:r>
            <a:endParaRPr lang="zh-CN" altLang="en-US" sz="1000" dirty="0">
              <a:solidFill>
                <a:schemeClr val="tx1">
                  <a:lumMod val="50000"/>
                  <a:lumOff val="50000"/>
                </a:schemeClr>
              </a:solidFill>
              <a:latin typeface="+mj-ea"/>
            </a:endParaRPr>
          </a:p>
        </p:txBody>
      </p:sp>
      <p:sp>
        <p:nvSpPr>
          <p:cNvPr id="149" name="文本框 148"/>
          <p:cNvSpPr txBox="1"/>
          <p:nvPr/>
        </p:nvSpPr>
        <p:spPr>
          <a:xfrm>
            <a:off x="5629910" y="3882283"/>
            <a:ext cx="2340125" cy="847155"/>
          </a:xfrm>
          <a:prstGeom prst="rect">
            <a:avLst/>
          </a:prstGeom>
          <a:noFill/>
          <a:effectLst/>
        </p:spPr>
        <p:txBody>
          <a:bodyPr wrap="square" rtlCol="0">
            <a:spAutoFit/>
          </a:bodyPr>
          <a:lstStyle/>
          <a:p>
            <a:pPr>
              <a:lnSpc>
                <a:spcPct val="120000"/>
              </a:lnSpc>
            </a:pPr>
            <a:r>
              <a:rPr lang="zh-CN" altLang="en-US" sz="1400" dirty="0">
                <a:solidFill>
                  <a:srgbClr val="2B3649"/>
                </a:solidFill>
                <a:latin typeface="+mj-ea"/>
              </a:rPr>
              <a:t>舆论给予逆行者以支持与赞扬，强而有力的政府保障了他们的工作能正常进行</a:t>
            </a:r>
            <a:endParaRPr lang="zh-CN" altLang="en-US" sz="1000" dirty="0">
              <a:solidFill>
                <a:schemeClr val="tx1">
                  <a:lumMod val="50000"/>
                  <a:lumOff val="50000"/>
                </a:schemeClr>
              </a:solidFill>
              <a:latin typeface="+mj-ea"/>
            </a:endParaRPr>
          </a:p>
        </p:txBody>
      </p:sp>
      <p:grpSp>
        <p:nvGrpSpPr>
          <p:cNvPr id="150" name="组合 14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74087" y="1293187"/>
            <a:ext cx="1293806" cy="405913"/>
            <a:chOff x="6836531" y="3636273"/>
            <a:chExt cx="1411042" cy="541217"/>
          </a:xfrm>
        </p:grpSpPr>
        <p:sp>
          <p:nvSpPr>
            <p:cNvPr id="151" name="圆角矩形 24"/>
            <p:cNvSpPr/>
            <p:nvPr/>
          </p:nvSpPr>
          <p:spPr>
            <a:xfrm rot="16200000">
              <a:off x="7271443" y="3201361"/>
              <a:ext cx="541217" cy="1411042"/>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2" name="文本框 151"/>
            <p:cNvSpPr txBox="1"/>
            <p:nvPr/>
          </p:nvSpPr>
          <p:spPr>
            <a:xfrm>
              <a:off x="6882241" y="3692558"/>
              <a:ext cx="1008769" cy="451405"/>
            </a:xfrm>
            <a:prstGeom prst="rect">
              <a:avLst/>
            </a:prstGeom>
            <a:noFill/>
          </p:spPr>
          <p:txBody>
            <a:bodyPr wrap="none" rtlCol="0">
              <a:spAutoFit/>
            </a:bodyPr>
            <a:lstStyle/>
            <a:p>
              <a:r>
                <a:rPr lang="zh-CN" altLang="en-US" sz="1600" b="1" dirty="0">
                  <a:solidFill>
                    <a:srgbClr val="FAFAFA"/>
                  </a:solidFill>
                  <a:latin typeface="方正兰亭超细黑简体" panose="02000000000000000000" pitchFamily="2" charset="-122"/>
                  <a:ea typeface="方正兰亭超细黑简体" panose="02000000000000000000" pitchFamily="2" charset="-122"/>
                </a:rPr>
                <a:t>能力与责任</a:t>
              </a:r>
            </a:p>
          </p:txBody>
        </p:sp>
      </p:grpSp>
      <p:grpSp>
        <p:nvGrpSpPr>
          <p:cNvPr id="153" name="组合 15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632462" y="1238334"/>
            <a:ext cx="717938" cy="405913"/>
            <a:chOff x="6836530" y="3636275"/>
            <a:chExt cx="1411042" cy="541217"/>
          </a:xfrm>
        </p:grpSpPr>
        <p:sp>
          <p:nvSpPr>
            <p:cNvPr id="154" name="圆角矩形 24"/>
            <p:cNvSpPr/>
            <p:nvPr/>
          </p:nvSpPr>
          <p:spPr>
            <a:xfrm rot="16200000">
              <a:off x="7271442" y="3201363"/>
              <a:ext cx="541217" cy="1411042"/>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5" name="文本框 154"/>
            <p:cNvSpPr txBox="1"/>
            <p:nvPr/>
          </p:nvSpPr>
          <p:spPr>
            <a:xfrm>
              <a:off x="6910776" y="3666282"/>
              <a:ext cx="753393"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信念</a:t>
              </a:r>
            </a:p>
          </p:txBody>
        </p:sp>
      </p:grpSp>
      <p:grpSp>
        <p:nvGrpSpPr>
          <p:cNvPr id="156" name="组合 15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00844" y="3454844"/>
            <a:ext cx="1262636" cy="405913"/>
            <a:chOff x="6853232" y="3640575"/>
            <a:chExt cx="1968217" cy="541217"/>
          </a:xfrm>
        </p:grpSpPr>
        <p:sp>
          <p:nvSpPr>
            <p:cNvPr id="157"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58" name="文本框 157"/>
            <p:cNvSpPr txBox="1"/>
            <p:nvPr/>
          </p:nvSpPr>
          <p:spPr>
            <a:xfrm>
              <a:off x="6946017" y="3678400"/>
              <a:ext cx="1727162"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现实因素</a:t>
              </a:r>
            </a:p>
          </p:txBody>
        </p:sp>
      </p:grpSp>
      <p:grpSp>
        <p:nvGrpSpPr>
          <p:cNvPr id="159" name="组合 15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821203" y="3446632"/>
            <a:ext cx="1863268" cy="405913"/>
            <a:chOff x="6836528" y="3636273"/>
            <a:chExt cx="3080627" cy="541217"/>
          </a:xfrm>
        </p:grpSpPr>
        <p:sp>
          <p:nvSpPr>
            <p:cNvPr id="160" name="圆角矩形 24"/>
            <p:cNvSpPr/>
            <p:nvPr/>
          </p:nvSpPr>
          <p:spPr>
            <a:xfrm rot="16200000">
              <a:off x="8106233" y="2366568"/>
              <a:ext cx="541217" cy="308062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61" name="文本框 160"/>
            <p:cNvSpPr txBox="1"/>
            <p:nvPr/>
          </p:nvSpPr>
          <p:spPr>
            <a:xfrm>
              <a:off x="6882275" y="3655373"/>
              <a:ext cx="2400661"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舆论、政府作用</a:t>
              </a:r>
            </a:p>
          </p:txBody>
        </p:sp>
      </p:grpSp>
      <p:sp>
        <p:nvSpPr>
          <p:cNvPr id="162" name="文本框 5"/>
          <p:cNvSpPr txBox="1">
            <a:spLocks noChangeArrowheads="1"/>
          </p:cNvSpPr>
          <p:nvPr/>
        </p:nvSpPr>
        <p:spPr bwMode="auto">
          <a:xfrm>
            <a:off x="707245" y="1245889"/>
            <a:ext cx="800219"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逆行者</a:t>
            </a:r>
          </a:p>
        </p:txBody>
      </p:sp>
      <p:grpSp>
        <p:nvGrpSpPr>
          <p:cNvPr id="164" name="组合 163"/>
          <p:cNvGrpSpPr/>
          <p:nvPr/>
        </p:nvGrpSpPr>
        <p:grpSpPr>
          <a:xfrm>
            <a:off x="707244" y="1814294"/>
            <a:ext cx="3543627" cy="1754923"/>
            <a:chOff x="3820559" y="2272420"/>
            <a:chExt cx="4606155" cy="1865014"/>
          </a:xfrm>
        </p:grpSpPr>
        <p:sp>
          <p:nvSpPr>
            <p:cNvPr id="165" name="矩形 164"/>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6" name="直接连接符 165"/>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170" name="矩形 169"/>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569834" y="564263"/>
            <a:ext cx="909223" cy="300082"/>
          </a:xfrm>
          <a:prstGeom prst="rect">
            <a:avLst/>
          </a:prstGeom>
          <a:noFill/>
        </p:spPr>
        <p:txBody>
          <a:bodyPr wrap="none" rtlCol="0">
            <a:spAutoFit/>
          </a:bodyPr>
          <a:lstStyle/>
          <a:p>
            <a:r>
              <a:rPr lang="en-US" altLang="zh-CN" b="1" dirty="0"/>
              <a:t>----</a:t>
            </a:r>
            <a:r>
              <a:rPr lang="zh-CN" altLang="en-US" b="1" dirty="0"/>
              <a:t>逆行者</a:t>
            </a:r>
          </a:p>
        </p:txBody>
      </p:sp>
      <p:pic>
        <p:nvPicPr>
          <p:cNvPr id="2" name="图片 1"/>
          <p:cNvPicPr>
            <a:picLocks noChangeAspect="1"/>
          </p:cNvPicPr>
          <p:nvPr/>
        </p:nvPicPr>
        <p:blipFill>
          <a:blip r:embed="rId5"/>
          <a:stretch>
            <a:fillRect/>
          </a:stretch>
        </p:blipFill>
        <p:spPr>
          <a:xfrm>
            <a:off x="4587875" y="1588770"/>
            <a:ext cx="3975100" cy="2241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500"/>
                                        <p:tgtEl>
                                          <p:spTgt spid="171"/>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1000"/>
                                        <p:tgtEl>
                                          <p:spTgt spid="162"/>
                                        </p:tgtEl>
                                      </p:cBhvr>
                                    </p:animEffect>
                                    <p:anim calcmode="lin" valueType="num">
                                      <p:cBhvr>
                                        <p:cTn id="16" dur="1000" fill="hold"/>
                                        <p:tgtEl>
                                          <p:spTgt spid="162"/>
                                        </p:tgtEl>
                                        <p:attrNameLst>
                                          <p:attrName>ppt_x</p:attrName>
                                        </p:attrNameLst>
                                      </p:cBhvr>
                                      <p:tavLst>
                                        <p:tav tm="0">
                                          <p:val>
                                            <p:strVal val="#ppt_x"/>
                                          </p:val>
                                        </p:tav>
                                        <p:tav tm="100000">
                                          <p:val>
                                            <p:strVal val="#ppt_x"/>
                                          </p:val>
                                        </p:tav>
                                      </p:tavLst>
                                    </p:anim>
                                    <p:anim calcmode="lin" valueType="num">
                                      <p:cBhvr>
                                        <p:cTn id="17" dur="1000" fill="hold"/>
                                        <p:tgtEl>
                                          <p:spTgt spid="162"/>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1" presetClass="entr" presetSubtype="1" fill="hold" nodeType="afterEffect">
                                  <p:stCondLst>
                                    <p:cond delay="0"/>
                                  </p:stCondLst>
                                  <p:childTnLst>
                                    <p:set>
                                      <p:cBhvr>
                                        <p:cTn id="20" dur="1" fill="hold">
                                          <p:stCondLst>
                                            <p:cond delay="0"/>
                                          </p:stCondLst>
                                        </p:cTn>
                                        <p:tgtEl>
                                          <p:spTgt spid="164"/>
                                        </p:tgtEl>
                                        <p:attrNameLst>
                                          <p:attrName>style.visibility</p:attrName>
                                        </p:attrNameLst>
                                      </p:cBhvr>
                                      <p:to>
                                        <p:strVal val="visible"/>
                                      </p:to>
                                    </p:set>
                                    <p:animEffect transition="in" filter="wheel(1)">
                                      <p:cBhvr>
                                        <p:cTn id="21" dur="1000"/>
                                        <p:tgtEl>
                                          <p:spTgt spid="164"/>
                                        </p:tgtEl>
                                      </p:cBhvr>
                                    </p:animEffect>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163"/>
                                        </p:tgtEl>
                                        <p:attrNameLst>
                                          <p:attrName>style.visibility</p:attrName>
                                        </p:attrNameLst>
                                      </p:cBhvr>
                                      <p:to>
                                        <p:strVal val="visible"/>
                                      </p:to>
                                    </p:set>
                                    <p:animEffect transition="in" filter="wipe(down)">
                                      <p:cBhvr>
                                        <p:cTn id="25" dur="500"/>
                                        <p:tgtEl>
                                          <p:spTgt spid="163"/>
                                        </p:tgtEl>
                                      </p:cBhvr>
                                    </p:animEffect>
                                  </p:childTnLst>
                                </p:cTn>
                              </p:par>
                              <p:par>
                                <p:cTn id="26" presetID="16" presetClass="entr" presetSubtype="37"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outVertical)">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grpId="1" nodeType="clickEffect">
                                  <p:stCondLst>
                                    <p:cond delay="0"/>
                                  </p:stCondLst>
                                  <p:childTnLst>
                                    <p:animEffect transition="out" filter="wipe(up)">
                                      <p:cBhvr>
                                        <p:cTn id="32" dur="500"/>
                                        <p:tgtEl>
                                          <p:spTgt spid="163"/>
                                        </p:tgtEl>
                                      </p:cBhvr>
                                    </p:animEffect>
                                    <p:set>
                                      <p:cBhvr>
                                        <p:cTn id="33" dur="1" fill="hold">
                                          <p:stCondLst>
                                            <p:cond delay="499"/>
                                          </p:stCondLst>
                                        </p:cTn>
                                        <p:tgtEl>
                                          <p:spTgt spid="163"/>
                                        </p:tgtEl>
                                        <p:attrNameLst>
                                          <p:attrName>style.visibility</p:attrName>
                                        </p:attrNameLst>
                                      </p:cBhvr>
                                      <p:to>
                                        <p:strVal val="hidden"/>
                                      </p:to>
                                    </p:set>
                                  </p:childTnLst>
                                </p:cTn>
                              </p:par>
                              <p:par>
                                <p:cTn id="34" presetID="21" presetClass="exit" presetSubtype="1" fill="hold" nodeType="withEffect">
                                  <p:stCondLst>
                                    <p:cond delay="0"/>
                                  </p:stCondLst>
                                  <p:childTnLst>
                                    <p:animEffect transition="out" filter="wheel(1)">
                                      <p:cBhvr>
                                        <p:cTn id="35" dur="1000"/>
                                        <p:tgtEl>
                                          <p:spTgt spid="164"/>
                                        </p:tgtEl>
                                      </p:cBhvr>
                                    </p:animEffect>
                                    <p:set>
                                      <p:cBhvr>
                                        <p:cTn id="36" dur="1" fill="hold">
                                          <p:stCondLst>
                                            <p:cond delay="999"/>
                                          </p:stCondLst>
                                        </p:cTn>
                                        <p:tgtEl>
                                          <p:spTgt spid="164"/>
                                        </p:tgtEl>
                                        <p:attrNameLst>
                                          <p:attrName>style.visibility</p:attrName>
                                        </p:attrNameLst>
                                      </p:cBhvr>
                                      <p:to>
                                        <p:strVal val="hidden"/>
                                      </p:to>
                                    </p:set>
                                  </p:childTnLst>
                                </p:cTn>
                              </p:par>
                              <p:par>
                                <p:cTn id="37" presetID="16" presetClass="exit" presetSubtype="21" fill="hold" nodeType="withEffect">
                                  <p:stCondLst>
                                    <p:cond delay="0"/>
                                  </p:stCondLst>
                                  <p:childTnLst>
                                    <p:animEffect transition="out" filter="barn(inVertical)">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22" presetClass="exit" presetSubtype="2" fill="hold" grpId="1" nodeType="withEffect">
                                  <p:stCondLst>
                                    <p:cond delay="0"/>
                                  </p:stCondLst>
                                  <p:childTnLst>
                                    <p:animEffect transition="out" filter="wipe(right)">
                                      <p:cBhvr>
                                        <p:cTn id="41" dur="500"/>
                                        <p:tgtEl>
                                          <p:spTgt spid="162"/>
                                        </p:tgtEl>
                                      </p:cBhvr>
                                    </p:animEffect>
                                    <p:set>
                                      <p:cBhvr>
                                        <p:cTn id="42" dur="1" fill="hold">
                                          <p:stCondLst>
                                            <p:cond delay="499"/>
                                          </p:stCondLst>
                                        </p:cTn>
                                        <p:tgtEl>
                                          <p:spTgt spid="162"/>
                                        </p:tgtEl>
                                        <p:attrNameLst>
                                          <p:attrName>style.visibility</p:attrName>
                                        </p:attrNameLst>
                                      </p:cBhvr>
                                      <p:to>
                                        <p:strVal val="hidden"/>
                                      </p:to>
                                    </p:set>
                                  </p:childTnLst>
                                </p:cTn>
                              </p:par>
                            </p:childTnLst>
                          </p:cTn>
                        </p:par>
                        <p:par>
                          <p:cTn id="43" fill="hold">
                            <p:stCondLst>
                              <p:cond delay="1000"/>
                            </p:stCondLst>
                            <p:childTnLst>
                              <p:par>
                                <p:cTn id="44" presetID="2" presetClass="entr" presetSubtype="2" fill="hold" nodeType="afterEffect">
                                  <p:stCondLst>
                                    <p:cond delay="0"/>
                                  </p:stCondLst>
                                  <p:childTnLst>
                                    <p:set>
                                      <p:cBhvr>
                                        <p:cTn id="45" dur="1" fill="hold">
                                          <p:stCondLst>
                                            <p:cond delay="0"/>
                                          </p:stCondLst>
                                        </p:cTn>
                                        <p:tgtEl>
                                          <p:spTgt spid="123"/>
                                        </p:tgtEl>
                                        <p:attrNameLst>
                                          <p:attrName>style.visibility</p:attrName>
                                        </p:attrNameLst>
                                      </p:cBhvr>
                                      <p:to>
                                        <p:strVal val="visible"/>
                                      </p:to>
                                    </p:set>
                                    <p:anim calcmode="lin" valueType="num">
                                      <p:cBhvr additive="base">
                                        <p:cTn id="46" dur="500" fill="hold"/>
                                        <p:tgtEl>
                                          <p:spTgt spid="123"/>
                                        </p:tgtEl>
                                        <p:attrNameLst>
                                          <p:attrName>ppt_x</p:attrName>
                                        </p:attrNameLst>
                                      </p:cBhvr>
                                      <p:tavLst>
                                        <p:tav tm="0">
                                          <p:val>
                                            <p:strVal val="1+#ppt_w/2"/>
                                          </p:val>
                                        </p:tav>
                                        <p:tav tm="100000">
                                          <p:val>
                                            <p:strVal val="#ppt_x"/>
                                          </p:val>
                                        </p:tav>
                                      </p:tavLst>
                                    </p:anim>
                                    <p:anim calcmode="lin" valueType="num">
                                      <p:cBhvr additive="base">
                                        <p:cTn id="47" dur="500" fill="hold"/>
                                        <p:tgtEl>
                                          <p:spTgt spid="123"/>
                                        </p:tgtEl>
                                        <p:attrNameLst>
                                          <p:attrName>ppt_y</p:attrName>
                                        </p:attrNameLst>
                                      </p:cBhvr>
                                      <p:tavLst>
                                        <p:tav tm="0">
                                          <p:val>
                                            <p:strVal val="#ppt_y"/>
                                          </p:val>
                                        </p:tav>
                                        <p:tav tm="100000">
                                          <p:val>
                                            <p:strVal val="#ppt_y"/>
                                          </p:val>
                                        </p:tav>
                                      </p:tavLst>
                                    </p:anim>
                                  </p:childTnLst>
                                </p:cTn>
                              </p:par>
                              <p:par>
                                <p:cTn id="48" presetID="35" presetClass="entr" presetSubtype="0" fill="hold" nodeType="with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fade">
                                      <p:cBhvr>
                                        <p:cTn id="50" dur="1000"/>
                                        <p:tgtEl>
                                          <p:spTgt spid="123"/>
                                        </p:tgtEl>
                                      </p:cBhvr>
                                    </p:animEffect>
                                    <p:anim calcmode="lin" valueType="num">
                                      <p:cBhvr>
                                        <p:cTn id="51" dur="1000" fill="hold"/>
                                        <p:tgtEl>
                                          <p:spTgt spid="123"/>
                                        </p:tgtEl>
                                        <p:attrNameLst>
                                          <p:attrName>style.rotation</p:attrName>
                                        </p:attrNameLst>
                                      </p:cBhvr>
                                      <p:tavLst>
                                        <p:tav tm="0">
                                          <p:val>
                                            <p:fltVal val="720"/>
                                          </p:val>
                                        </p:tav>
                                        <p:tav tm="100000">
                                          <p:val>
                                            <p:fltVal val="0"/>
                                          </p:val>
                                        </p:tav>
                                      </p:tavLst>
                                    </p:anim>
                                    <p:anim calcmode="lin" valueType="num">
                                      <p:cBhvr>
                                        <p:cTn id="52" dur="1000" fill="hold"/>
                                        <p:tgtEl>
                                          <p:spTgt spid="123"/>
                                        </p:tgtEl>
                                        <p:attrNameLst>
                                          <p:attrName>ppt_h</p:attrName>
                                        </p:attrNameLst>
                                      </p:cBhvr>
                                      <p:tavLst>
                                        <p:tav tm="0">
                                          <p:val>
                                            <p:fltVal val="0"/>
                                          </p:val>
                                        </p:tav>
                                        <p:tav tm="100000">
                                          <p:val>
                                            <p:strVal val="#ppt_h"/>
                                          </p:val>
                                        </p:tav>
                                      </p:tavLst>
                                    </p:anim>
                                    <p:anim calcmode="lin" valueType="num">
                                      <p:cBhvr>
                                        <p:cTn id="53" dur="1000" fill="hold"/>
                                        <p:tgtEl>
                                          <p:spTgt spid="123"/>
                                        </p:tgtEl>
                                        <p:attrNameLst>
                                          <p:attrName>ppt_w</p:attrName>
                                        </p:attrNameLst>
                                      </p:cBhvr>
                                      <p:tavLst>
                                        <p:tav tm="0">
                                          <p:val>
                                            <p:fltVal val="0"/>
                                          </p:val>
                                        </p:tav>
                                        <p:tav tm="100000">
                                          <p:val>
                                            <p:strVal val="#ppt_w"/>
                                          </p:val>
                                        </p:tav>
                                      </p:tavLst>
                                    </p:anim>
                                  </p:childTnLst>
                                </p:cTn>
                              </p:par>
                            </p:childTnLst>
                          </p:cTn>
                        </p:par>
                        <p:par>
                          <p:cTn id="54" fill="hold">
                            <p:stCondLst>
                              <p:cond delay="2000"/>
                            </p:stCondLst>
                            <p:childTnLst>
                              <p:par>
                                <p:cTn id="55" presetID="2" presetClass="entr" presetSubtype="8" decel="100000" fill="hold" nodeType="afterEffect">
                                  <p:stCondLst>
                                    <p:cond delay="0"/>
                                  </p:stCondLst>
                                  <p:childTnLst>
                                    <p:set>
                                      <p:cBhvr>
                                        <p:cTn id="56" dur="1" fill="hold">
                                          <p:stCondLst>
                                            <p:cond delay="0"/>
                                          </p:stCondLst>
                                        </p:cTn>
                                        <p:tgtEl>
                                          <p:spTgt spid="150"/>
                                        </p:tgtEl>
                                        <p:attrNameLst>
                                          <p:attrName>style.visibility</p:attrName>
                                        </p:attrNameLst>
                                      </p:cBhvr>
                                      <p:to>
                                        <p:strVal val="visible"/>
                                      </p:to>
                                    </p:set>
                                    <p:anim calcmode="lin" valueType="num">
                                      <p:cBhvr additive="base">
                                        <p:cTn id="57" dur="750" fill="hold"/>
                                        <p:tgtEl>
                                          <p:spTgt spid="150"/>
                                        </p:tgtEl>
                                        <p:attrNameLst>
                                          <p:attrName>ppt_x</p:attrName>
                                        </p:attrNameLst>
                                      </p:cBhvr>
                                      <p:tavLst>
                                        <p:tav tm="0">
                                          <p:val>
                                            <p:strVal val="0-#ppt_w/2"/>
                                          </p:val>
                                        </p:tav>
                                        <p:tav tm="100000">
                                          <p:val>
                                            <p:strVal val="#ppt_x"/>
                                          </p:val>
                                        </p:tav>
                                      </p:tavLst>
                                    </p:anim>
                                    <p:anim calcmode="lin" valueType="num">
                                      <p:cBhvr additive="base">
                                        <p:cTn id="58" dur="750" fill="hold"/>
                                        <p:tgtEl>
                                          <p:spTgt spid="150"/>
                                        </p:tgtEl>
                                        <p:attrNameLst>
                                          <p:attrName>ppt_y</p:attrName>
                                        </p:attrNameLst>
                                      </p:cBhvr>
                                      <p:tavLst>
                                        <p:tav tm="0">
                                          <p:val>
                                            <p:strVal val="#ppt_y"/>
                                          </p:val>
                                        </p:tav>
                                        <p:tav tm="100000">
                                          <p:val>
                                            <p:strVal val="#ppt_y"/>
                                          </p:val>
                                        </p:tav>
                                      </p:tavLst>
                                    </p:anim>
                                  </p:childTnLst>
                                </p:cTn>
                              </p:par>
                              <p:par>
                                <p:cTn id="59" presetID="2" presetClass="entr" presetSubtype="2" decel="100000" fill="hold" nodeType="withEffect">
                                  <p:stCondLst>
                                    <p:cond delay="0"/>
                                  </p:stCondLst>
                                  <p:childTnLst>
                                    <p:set>
                                      <p:cBhvr>
                                        <p:cTn id="60" dur="1" fill="hold">
                                          <p:stCondLst>
                                            <p:cond delay="0"/>
                                          </p:stCondLst>
                                        </p:cTn>
                                        <p:tgtEl>
                                          <p:spTgt spid="153"/>
                                        </p:tgtEl>
                                        <p:attrNameLst>
                                          <p:attrName>style.visibility</p:attrName>
                                        </p:attrNameLst>
                                      </p:cBhvr>
                                      <p:to>
                                        <p:strVal val="visible"/>
                                      </p:to>
                                    </p:set>
                                    <p:anim calcmode="lin" valueType="num">
                                      <p:cBhvr additive="base">
                                        <p:cTn id="61" dur="750" fill="hold"/>
                                        <p:tgtEl>
                                          <p:spTgt spid="153"/>
                                        </p:tgtEl>
                                        <p:attrNameLst>
                                          <p:attrName>ppt_x</p:attrName>
                                        </p:attrNameLst>
                                      </p:cBhvr>
                                      <p:tavLst>
                                        <p:tav tm="0">
                                          <p:val>
                                            <p:strVal val="1+#ppt_w/2"/>
                                          </p:val>
                                        </p:tav>
                                        <p:tav tm="100000">
                                          <p:val>
                                            <p:strVal val="#ppt_x"/>
                                          </p:val>
                                        </p:tav>
                                      </p:tavLst>
                                    </p:anim>
                                    <p:anim calcmode="lin" valueType="num">
                                      <p:cBhvr additive="base">
                                        <p:cTn id="62" dur="750" fill="hold"/>
                                        <p:tgtEl>
                                          <p:spTgt spid="153"/>
                                        </p:tgtEl>
                                        <p:attrNameLst>
                                          <p:attrName>ppt_y</p:attrName>
                                        </p:attrNameLst>
                                      </p:cBhvr>
                                      <p:tavLst>
                                        <p:tav tm="0">
                                          <p:val>
                                            <p:strVal val="#ppt_y"/>
                                          </p:val>
                                        </p:tav>
                                        <p:tav tm="100000">
                                          <p:val>
                                            <p:strVal val="#ppt_y"/>
                                          </p:val>
                                        </p:tav>
                                      </p:tavLst>
                                    </p:anim>
                                  </p:childTnLst>
                                </p:cTn>
                              </p:par>
                              <p:par>
                                <p:cTn id="63" presetID="2" presetClass="entr" presetSubtype="8" decel="100000" fill="hold" nodeType="withEffect">
                                  <p:stCondLst>
                                    <p:cond delay="0"/>
                                  </p:stCondLst>
                                  <p:childTnLst>
                                    <p:set>
                                      <p:cBhvr>
                                        <p:cTn id="64" dur="1" fill="hold">
                                          <p:stCondLst>
                                            <p:cond delay="0"/>
                                          </p:stCondLst>
                                        </p:cTn>
                                        <p:tgtEl>
                                          <p:spTgt spid="156"/>
                                        </p:tgtEl>
                                        <p:attrNameLst>
                                          <p:attrName>style.visibility</p:attrName>
                                        </p:attrNameLst>
                                      </p:cBhvr>
                                      <p:to>
                                        <p:strVal val="visible"/>
                                      </p:to>
                                    </p:set>
                                    <p:anim calcmode="lin" valueType="num">
                                      <p:cBhvr additive="base">
                                        <p:cTn id="65" dur="750" fill="hold"/>
                                        <p:tgtEl>
                                          <p:spTgt spid="156"/>
                                        </p:tgtEl>
                                        <p:attrNameLst>
                                          <p:attrName>ppt_x</p:attrName>
                                        </p:attrNameLst>
                                      </p:cBhvr>
                                      <p:tavLst>
                                        <p:tav tm="0">
                                          <p:val>
                                            <p:strVal val="0-#ppt_w/2"/>
                                          </p:val>
                                        </p:tav>
                                        <p:tav tm="100000">
                                          <p:val>
                                            <p:strVal val="#ppt_x"/>
                                          </p:val>
                                        </p:tav>
                                      </p:tavLst>
                                    </p:anim>
                                    <p:anim calcmode="lin" valueType="num">
                                      <p:cBhvr additive="base">
                                        <p:cTn id="66" dur="750" fill="hold"/>
                                        <p:tgtEl>
                                          <p:spTgt spid="156"/>
                                        </p:tgtEl>
                                        <p:attrNameLst>
                                          <p:attrName>ppt_y</p:attrName>
                                        </p:attrNameLst>
                                      </p:cBhvr>
                                      <p:tavLst>
                                        <p:tav tm="0">
                                          <p:val>
                                            <p:strVal val="#ppt_y"/>
                                          </p:val>
                                        </p:tav>
                                        <p:tav tm="100000">
                                          <p:val>
                                            <p:strVal val="#ppt_y"/>
                                          </p:val>
                                        </p:tav>
                                      </p:tavLst>
                                    </p:anim>
                                  </p:childTnLst>
                                </p:cTn>
                              </p:par>
                              <p:par>
                                <p:cTn id="67" presetID="2" presetClass="entr" presetSubtype="2" decel="100000" fill="hold" nodeType="withEffect">
                                  <p:stCondLst>
                                    <p:cond delay="0"/>
                                  </p:stCondLst>
                                  <p:childTnLst>
                                    <p:set>
                                      <p:cBhvr>
                                        <p:cTn id="68" dur="1" fill="hold">
                                          <p:stCondLst>
                                            <p:cond delay="0"/>
                                          </p:stCondLst>
                                        </p:cTn>
                                        <p:tgtEl>
                                          <p:spTgt spid="159"/>
                                        </p:tgtEl>
                                        <p:attrNameLst>
                                          <p:attrName>style.visibility</p:attrName>
                                        </p:attrNameLst>
                                      </p:cBhvr>
                                      <p:to>
                                        <p:strVal val="visible"/>
                                      </p:to>
                                    </p:set>
                                    <p:anim calcmode="lin" valueType="num">
                                      <p:cBhvr additive="base">
                                        <p:cTn id="69" dur="750" fill="hold"/>
                                        <p:tgtEl>
                                          <p:spTgt spid="159"/>
                                        </p:tgtEl>
                                        <p:attrNameLst>
                                          <p:attrName>ppt_x</p:attrName>
                                        </p:attrNameLst>
                                      </p:cBhvr>
                                      <p:tavLst>
                                        <p:tav tm="0">
                                          <p:val>
                                            <p:strVal val="1+#ppt_w/2"/>
                                          </p:val>
                                        </p:tav>
                                        <p:tav tm="100000">
                                          <p:val>
                                            <p:strVal val="#ppt_x"/>
                                          </p:val>
                                        </p:tav>
                                      </p:tavLst>
                                    </p:anim>
                                    <p:anim calcmode="lin" valueType="num">
                                      <p:cBhvr additive="base">
                                        <p:cTn id="70" dur="750" fill="hold"/>
                                        <p:tgtEl>
                                          <p:spTgt spid="159"/>
                                        </p:tgtEl>
                                        <p:attrNameLst>
                                          <p:attrName>ppt_y</p:attrName>
                                        </p:attrNameLst>
                                      </p:cBhvr>
                                      <p:tavLst>
                                        <p:tav tm="0">
                                          <p:val>
                                            <p:strVal val="#ppt_y"/>
                                          </p:val>
                                        </p:tav>
                                        <p:tav tm="100000">
                                          <p:val>
                                            <p:strVal val="#ppt_y"/>
                                          </p:val>
                                        </p:tav>
                                      </p:tavLst>
                                    </p:anim>
                                  </p:childTnLst>
                                </p:cTn>
                              </p:par>
                            </p:childTnLst>
                          </p:cTn>
                        </p:par>
                        <p:par>
                          <p:cTn id="71" fill="hold">
                            <p:stCondLst>
                              <p:cond delay="2750"/>
                            </p:stCondLst>
                            <p:childTnLst>
                              <p:par>
                                <p:cTn id="72" presetID="2" presetClass="entr" presetSubtype="8" decel="28000" fill="hold" grpId="0" nodeType="afterEffect">
                                  <p:stCondLst>
                                    <p:cond delay="0"/>
                                  </p:stCondLst>
                                  <p:childTnLst>
                                    <p:set>
                                      <p:cBhvr>
                                        <p:cTn id="73" dur="1" fill="hold">
                                          <p:stCondLst>
                                            <p:cond delay="0"/>
                                          </p:stCondLst>
                                        </p:cTn>
                                        <p:tgtEl>
                                          <p:spTgt spid="146"/>
                                        </p:tgtEl>
                                        <p:attrNameLst>
                                          <p:attrName>style.visibility</p:attrName>
                                        </p:attrNameLst>
                                      </p:cBhvr>
                                      <p:to>
                                        <p:strVal val="visible"/>
                                      </p:to>
                                    </p:set>
                                    <p:anim calcmode="lin" valueType="num">
                                      <p:cBhvr additive="base">
                                        <p:cTn id="74" dur="750" fill="hold"/>
                                        <p:tgtEl>
                                          <p:spTgt spid="146"/>
                                        </p:tgtEl>
                                        <p:attrNameLst>
                                          <p:attrName>ppt_x</p:attrName>
                                        </p:attrNameLst>
                                      </p:cBhvr>
                                      <p:tavLst>
                                        <p:tav tm="0">
                                          <p:val>
                                            <p:strVal val="0-#ppt_w/2"/>
                                          </p:val>
                                        </p:tav>
                                        <p:tav tm="100000">
                                          <p:val>
                                            <p:strVal val="#ppt_x"/>
                                          </p:val>
                                        </p:tav>
                                      </p:tavLst>
                                    </p:anim>
                                    <p:anim calcmode="lin" valueType="num">
                                      <p:cBhvr additive="base">
                                        <p:cTn id="75" dur="750" fill="hold"/>
                                        <p:tgtEl>
                                          <p:spTgt spid="146"/>
                                        </p:tgtEl>
                                        <p:attrNameLst>
                                          <p:attrName>ppt_y</p:attrName>
                                        </p:attrNameLst>
                                      </p:cBhvr>
                                      <p:tavLst>
                                        <p:tav tm="0">
                                          <p:val>
                                            <p:strVal val="#ppt_y"/>
                                          </p:val>
                                        </p:tav>
                                        <p:tav tm="100000">
                                          <p:val>
                                            <p:strVal val="#ppt_y"/>
                                          </p:val>
                                        </p:tav>
                                      </p:tavLst>
                                    </p:anim>
                                  </p:childTnLst>
                                </p:cTn>
                              </p:par>
                              <p:par>
                                <p:cTn id="76" presetID="2" presetClass="entr" presetSubtype="8" decel="28000" fill="hold" grpId="0" nodeType="withEffect">
                                  <p:stCondLst>
                                    <p:cond delay="0"/>
                                  </p:stCondLst>
                                  <p:childTnLst>
                                    <p:set>
                                      <p:cBhvr>
                                        <p:cTn id="77" dur="1" fill="hold">
                                          <p:stCondLst>
                                            <p:cond delay="0"/>
                                          </p:stCondLst>
                                        </p:cTn>
                                        <p:tgtEl>
                                          <p:spTgt spid="147"/>
                                        </p:tgtEl>
                                        <p:attrNameLst>
                                          <p:attrName>style.visibility</p:attrName>
                                        </p:attrNameLst>
                                      </p:cBhvr>
                                      <p:to>
                                        <p:strVal val="visible"/>
                                      </p:to>
                                    </p:set>
                                    <p:anim calcmode="lin" valueType="num">
                                      <p:cBhvr additive="base">
                                        <p:cTn id="78" dur="750" fill="hold"/>
                                        <p:tgtEl>
                                          <p:spTgt spid="147"/>
                                        </p:tgtEl>
                                        <p:attrNameLst>
                                          <p:attrName>ppt_x</p:attrName>
                                        </p:attrNameLst>
                                      </p:cBhvr>
                                      <p:tavLst>
                                        <p:tav tm="0">
                                          <p:val>
                                            <p:strVal val="0-#ppt_w/2"/>
                                          </p:val>
                                        </p:tav>
                                        <p:tav tm="100000">
                                          <p:val>
                                            <p:strVal val="#ppt_x"/>
                                          </p:val>
                                        </p:tav>
                                      </p:tavLst>
                                    </p:anim>
                                    <p:anim calcmode="lin" valueType="num">
                                      <p:cBhvr additive="base">
                                        <p:cTn id="79" dur="750" fill="hold"/>
                                        <p:tgtEl>
                                          <p:spTgt spid="147"/>
                                        </p:tgtEl>
                                        <p:attrNameLst>
                                          <p:attrName>ppt_y</p:attrName>
                                        </p:attrNameLst>
                                      </p:cBhvr>
                                      <p:tavLst>
                                        <p:tav tm="0">
                                          <p:val>
                                            <p:strVal val="#ppt_y"/>
                                          </p:val>
                                        </p:tav>
                                        <p:tav tm="100000">
                                          <p:val>
                                            <p:strVal val="#ppt_y"/>
                                          </p:val>
                                        </p:tav>
                                      </p:tavLst>
                                    </p:anim>
                                  </p:childTnLst>
                                </p:cTn>
                              </p:par>
                              <p:par>
                                <p:cTn id="80" presetID="2" presetClass="entr" presetSubtype="2" decel="28000" fill="hold" grpId="0" nodeType="withEffect">
                                  <p:stCondLst>
                                    <p:cond delay="0"/>
                                  </p:stCondLst>
                                  <p:childTnLst>
                                    <p:set>
                                      <p:cBhvr>
                                        <p:cTn id="81" dur="1" fill="hold">
                                          <p:stCondLst>
                                            <p:cond delay="0"/>
                                          </p:stCondLst>
                                        </p:cTn>
                                        <p:tgtEl>
                                          <p:spTgt spid="148"/>
                                        </p:tgtEl>
                                        <p:attrNameLst>
                                          <p:attrName>style.visibility</p:attrName>
                                        </p:attrNameLst>
                                      </p:cBhvr>
                                      <p:to>
                                        <p:strVal val="visible"/>
                                      </p:to>
                                    </p:set>
                                    <p:anim calcmode="lin" valueType="num">
                                      <p:cBhvr additive="base">
                                        <p:cTn id="82" dur="750" fill="hold"/>
                                        <p:tgtEl>
                                          <p:spTgt spid="148"/>
                                        </p:tgtEl>
                                        <p:attrNameLst>
                                          <p:attrName>ppt_x</p:attrName>
                                        </p:attrNameLst>
                                      </p:cBhvr>
                                      <p:tavLst>
                                        <p:tav tm="0">
                                          <p:val>
                                            <p:strVal val="1+#ppt_w/2"/>
                                          </p:val>
                                        </p:tav>
                                        <p:tav tm="100000">
                                          <p:val>
                                            <p:strVal val="#ppt_x"/>
                                          </p:val>
                                        </p:tav>
                                      </p:tavLst>
                                    </p:anim>
                                    <p:anim calcmode="lin" valueType="num">
                                      <p:cBhvr additive="base">
                                        <p:cTn id="83" dur="750" fill="hold"/>
                                        <p:tgtEl>
                                          <p:spTgt spid="148"/>
                                        </p:tgtEl>
                                        <p:attrNameLst>
                                          <p:attrName>ppt_y</p:attrName>
                                        </p:attrNameLst>
                                      </p:cBhvr>
                                      <p:tavLst>
                                        <p:tav tm="0">
                                          <p:val>
                                            <p:strVal val="#ppt_y"/>
                                          </p:val>
                                        </p:tav>
                                        <p:tav tm="100000">
                                          <p:val>
                                            <p:strVal val="#ppt_y"/>
                                          </p:val>
                                        </p:tav>
                                      </p:tavLst>
                                    </p:anim>
                                  </p:childTnLst>
                                </p:cTn>
                              </p:par>
                              <p:par>
                                <p:cTn id="84" presetID="2" presetClass="entr" presetSubtype="2" decel="28000" fill="hold" grpId="0" nodeType="withEffect">
                                  <p:stCondLst>
                                    <p:cond delay="0"/>
                                  </p:stCondLst>
                                  <p:childTnLst>
                                    <p:set>
                                      <p:cBhvr>
                                        <p:cTn id="85" dur="1" fill="hold">
                                          <p:stCondLst>
                                            <p:cond delay="0"/>
                                          </p:stCondLst>
                                        </p:cTn>
                                        <p:tgtEl>
                                          <p:spTgt spid="149"/>
                                        </p:tgtEl>
                                        <p:attrNameLst>
                                          <p:attrName>style.visibility</p:attrName>
                                        </p:attrNameLst>
                                      </p:cBhvr>
                                      <p:to>
                                        <p:strVal val="visible"/>
                                      </p:to>
                                    </p:set>
                                    <p:anim calcmode="lin" valueType="num">
                                      <p:cBhvr additive="base">
                                        <p:cTn id="86" dur="750" fill="hold"/>
                                        <p:tgtEl>
                                          <p:spTgt spid="149"/>
                                        </p:tgtEl>
                                        <p:attrNameLst>
                                          <p:attrName>ppt_x</p:attrName>
                                        </p:attrNameLst>
                                      </p:cBhvr>
                                      <p:tavLst>
                                        <p:tav tm="0">
                                          <p:val>
                                            <p:strVal val="1+#ppt_w/2"/>
                                          </p:val>
                                        </p:tav>
                                        <p:tav tm="100000">
                                          <p:val>
                                            <p:strVal val="#ppt_x"/>
                                          </p:val>
                                        </p:tav>
                                      </p:tavLst>
                                    </p:anim>
                                    <p:anim calcmode="lin" valueType="num">
                                      <p:cBhvr additive="base">
                                        <p:cTn id="87" dur="75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5" presetClass="exit" presetSubtype="0" fill="hold" nodeType="clickEffect">
                                  <p:stCondLst>
                                    <p:cond delay="0"/>
                                  </p:stCondLst>
                                  <p:childTnLst>
                                    <p:animEffect transition="out" filter="fade">
                                      <p:cBhvr>
                                        <p:cTn id="91" dur="750"/>
                                        <p:tgtEl>
                                          <p:spTgt spid="123"/>
                                        </p:tgtEl>
                                      </p:cBhvr>
                                    </p:animEffect>
                                    <p:anim calcmode="lin" valueType="num">
                                      <p:cBhvr>
                                        <p:cTn id="92" dur="750"/>
                                        <p:tgtEl>
                                          <p:spTgt spid="123"/>
                                        </p:tgtEl>
                                        <p:attrNameLst>
                                          <p:attrName>style.rotation</p:attrName>
                                        </p:attrNameLst>
                                      </p:cBhvr>
                                      <p:tavLst>
                                        <p:tav tm="0">
                                          <p:val>
                                            <p:fltVal val="0"/>
                                          </p:val>
                                        </p:tav>
                                        <p:tav tm="100000">
                                          <p:val>
                                            <p:fltVal val="720"/>
                                          </p:val>
                                        </p:tav>
                                      </p:tavLst>
                                    </p:anim>
                                    <p:anim calcmode="lin" valueType="num">
                                      <p:cBhvr>
                                        <p:cTn id="93" dur="750"/>
                                        <p:tgtEl>
                                          <p:spTgt spid="123"/>
                                        </p:tgtEl>
                                        <p:attrNameLst>
                                          <p:attrName>ppt_h</p:attrName>
                                        </p:attrNameLst>
                                      </p:cBhvr>
                                      <p:tavLst>
                                        <p:tav tm="0">
                                          <p:val>
                                            <p:strVal val="ppt_h"/>
                                          </p:val>
                                        </p:tav>
                                        <p:tav tm="100000">
                                          <p:val>
                                            <p:fltVal val="0"/>
                                          </p:val>
                                        </p:tav>
                                      </p:tavLst>
                                    </p:anim>
                                    <p:anim calcmode="lin" valueType="num">
                                      <p:cBhvr>
                                        <p:cTn id="94" dur="750"/>
                                        <p:tgtEl>
                                          <p:spTgt spid="123"/>
                                        </p:tgtEl>
                                        <p:attrNameLst>
                                          <p:attrName>ppt_w</p:attrName>
                                        </p:attrNameLst>
                                      </p:cBhvr>
                                      <p:tavLst>
                                        <p:tav tm="0">
                                          <p:val>
                                            <p:strVal val="ppt_w"/>
                                          </p:val>
                                        </p:tav>
                                        <p:tav tm="100000">
                                          <p:val>
                                            <p:fltVal val="0"/>
                                          </p:val>
                                        </p:tav>
                                      </p:tavLst>
                                    </p:anim>
                                    <p:set>
                                      <p:cBhvr>
                                        <p:cTn id="95" dur="1" fill="hold">
                                          <p:stCondLst>
                                            <p:cond delay="749"/>
                                          </p:stCondLst>
                                        </p:cTn>
                                        <p:tgtEl>
                                          <p:spTgt spid="123"/>
                                        </p:tgtEl>
                                        <p:attrNameLst>
                                          <p:attrName>style.visibility</p:attrName>
                                        </p:attrNameLst>
                                      </p:cBhvr>
                                      <p:to>
                                        <p:strVal val="hidden"/>
                                      </p:to>
                                    </p:set>
                                  </p:childTnLst>
                                </p:cTn>
                              </p:par>
                            </p:childTnLst>
                          </p:cTn>
                        </p:par>
                        <p:par>
                          <p:cTn id="96" fill="hold">
                            <p:stCondLst>
                              <p:cond delay="1000"/>
                            </p:stCondLst>
                            <p:childTnLst>
                              <p:par>
                                <p:cTn id="97" presetID="2" presetClass="exit" presetSubtype="8" fill="hold" nodeType="afterEffect">
                                  <p:stCondLst>
                                    <p:cond delay="0"/>
                                  </p:stCondLst>
                                  <p:childTnLst>
                                    <p:anim calcmode="lin" valueType="num">
                                      <p:cBhvr additive="base">
                                        <p:cTn id="98" dur="500"/>
                                        <p:tgtEl>
                                          <p:spTgt spid="150"/>
                                        </p:tgtEl>
                                        <p:attrNameLst>
                                          <p:attrName>ppt_x</p:attrName>
                                        </p:attrNameLst>
                                      </p:cBhvr>
                                      <p:tavLst>
                                        <p:tav tm="0">
                                          <p:val>
                                            <p:strVal val="ppt_x"/>
                                          </p:val>
                                        </p:tav>
                                        <p:tav tm="100000">
                                          <p:val>
                                            <p:strVal val="0-ppt_w/2"/>
                                          </p:val>
                                        </p:tav>
                                      </p:tavLst>
                                    </p:anim>
                                    <p:anim calcmode="lin" valueType="num">
                                      <p:cBhvr additive="base">
                                        <p:cTn id="99" dur="500"/>
                                        <p:tgtEl>
                                          <p:spTgt spid="150"/>
                                        </p:tgtEl>
                                        <p:attrNameLst>
                                          <p:attrName>ppt_y</p:attrName>
                                        </p:attrNameLst>
                                      </p:cBhvr>
                                      <p:tavLst>
                                        <p:tav tm="0">
                                          <p:val>
                                            <p:strVal val="ppt_y"/>
                                          </p:val>
                                        </p:tav>
                                        <p:tav tm="100000">
                                          <p:val>
                                            <p:strVal val="ppt_y"/>
                                          </p:val>
                                        </p:tav>
                                      </p:tavLst>
                                    </p:anim>
                                    <p:set>
                                      <p:cBhvr>
                                        <p:cTn id="100" dur="1" fill="hold">
                                          <p:stCondLst>
                                            <p:cond delay="499"/>
                                          </p:stCondLst>
                                        </p:cTn>
                                        <p:tgtEl>
                                          <p:spTgt spid="150"/>
                                        </p:tgtEl>
                                        <p:attrNameLst>
                                          <p:attrName>style.visibility</p:attrName>
                                        </p:attrNameLst>
                                      </p:cBhvr>
                                      <p:to>
                                        <p:strVal val="hidden"/>
                                      </p:to>
                                    </p:set>
                                  </p:childTnLst>
                                </p:cTn>
                              </p:par>
                              <p:par>
                                <p:cTn id="101" presetID="2" presetClass="exit" presetSubtype="8" fill="hold" nodeType="withEffect">
                                  <p:stCondLst>
                                    <p:cond delay="0"/>
                                  </p:stCondLst>
                                  <p:childTnLst>
                                    <p:anim calcmode="lin" valueType="num">
                                      <p:cBhvr additive="base">
                                        <p:cTn id="102" dur="500"/>
                                        <p:tgtEl>
                                          <p:spTgt spid="156"/>
                                        </p:tgtEl>
                                        <p:attrNameLst>
                                          <p:attrName>ppt_x</p:attrName>
                                        </p:attrNameLst>
                                      </p:cBhvr>
                                      <p:tavLst>
                                        <p:tav tm="0">
                                          <p:val>
                                            <p:strVal val="ppt_x"/>
                                          </p:val>
                                        </p:tav>
                                        <p:tav tm="100000">
                                          <p:val>
                                            <p:strVal val="0-ppt_w/2"/>
                                          </p:val>
                                        </p:tav>
                                      </p:tavLst>
                                    </p:anim>
                                    <p:anim calcmode="lin" valueType="num">
                                      <p:cBhvr additive="base">
                                        <p:cTn id="103" dur="500"/>
                                        <p:tgtEl>
                                          <p:spTgt spid="156"/>
                                        </p:tgtEl>
                                        <p:attrNameLst>
                                          <p:attrName>ppt_y</p:attrName>
                                        </p:attrNameLst>
                                      </p:cBhvr>
                                      <p:tavLst>
                                        <p:tav tm="0">
                                          <p:val>
                                            <p:strVal val="ppt_y"/>
                                          </p:val>
                                        </p:tav>
                                        <p:tav tm="100000">
                                          <p:val>
                                            <p:strVal val="ppt_y"/>
                                          </p:val>
                                        </p:tav>
                                      </p:tavLst>
                                    </p:anim>
                                    <p:set>
                                      <p:cBhvr>
                                        <p:cTn id="104" dur="1" fill="hold">
                                          <p:stCondLst>
                                            <p:cond delay="499"/>
                                          </p:stCondLst>
                                        </p:cTn>
                                        <p:tgtEl>
                                          <p:spTgt spid="156"/>
                                        </p:tgtEl>
                                        <p:attrNameLst>
                                          <p:attrName>style.visibility</p:attrName>
                                        </p:attrNameLst>
                                      </p:cBhvr>
                                      <p:to>
                                        <p:strVal val="hidden"/>
                                      </p:to>
                                    </p:set>
                                  </p:childTnLst>
                                </p:cTn>
                              </p:par>
                              <p:par>
                                <p:cTn id="105" presetID="2" presetClass="exit" presetSubtype="2" fill="hold" nodeType="withEffect">
                                  <p:stCondLst>
                                    <p:cond delay="0"/>
                                  </p:stCondLst>
                                  <p:childTnLst>
                                    <p:anim calcmode="lin" valueType="num">
                                      <p:cBhvr additive="base">
                                        <p:cTn id="106" dur="500"/>
                                        <p:tgtEl>
                                          <p:spTgt spid="153"/>
                                        </p:tgtEl>
                                        <p:attrNameLst>
                                          <p:attrName>ppt_x</p:attrName>
                                        </p:attrNameLst>
                                      </p:cBhvr>
                                      <p:tavLst>
                                        <p:tav tm="0">
                                          <p:val>
                                            <p:strVal val="ppt_x"/>
                                          </p:val>
                                        </p:tav>
                                        <p:tav tm="100000">
                                          <p:val>
                                            <p:strVal val="1+ppt_w/2"/>
                                          </p:val>
                                        </p:tav>
                                      </p:tavLst>
                                    </p:anim>
                                    <p:anim calcmode="lin" valueType="num">
                                      <p:cBhvr additive="base">
                                        <p:cTn id="107" dur="500"/>
                                        <p:tgtEl>
                                          <p:spTgt spid="153"/>
                                        </p:tgtEl>
                                        <p:attrNameLst>
                                          <p:attrName>ppt_y</p:attrName>
                                        </p:attrNameLst>
                                      </p:cBhvr>
                                      <p:tavLst>
                                        <p:tav tm="0">
                                          <p:val>
                                            <p:strVal val="ppt_y"/>
                                          </p:val>
                                        </p:tav>
                                        <p:tav tm="100000">
                                          <p:val>
                                            <p:strVal val="ppt_y"/>
                                          </p:val>
                                        </p:tav>
                                      </p:tavLst>
                                    </p:anim>
                                    <p:set>
                                      <p:cBhvr>
                                        <p:cTn id="108" dur="1" fill="hold">
                                          <p:stCondLst>
                                            <p:cond delay="499"/>
                                          </p:stCondLst>
                                        </p:cTn>
                                        <p:tgtEl>
                                          <p:spTgt spid="153"/>
                                        </p:tgtEl>
                                        <p:attrNameLst>
                                          <p:attrName>style.visibility</p:attrName>
                                        </p:attrNameLst>
                                      </p:cBhvr>
                                      <p:to>
                                        <p:strVal val="hidden"/>
                                      </p:to>
                                    </p:set>
                                  </p:childTnLst>
                                </p:cTn>
                              </p:par>
                              <p:par>
                                <p:cTn id="109" presetID="2" presetClass="exit" presetSubtype="2" fill="hold" nodeType="withEffect">
                                  <p:stCondLst>
                                    <p:cond delay="0"/>
                                  </p:stCondLst>
                                  <p:childTnLst>
                                    <p:anim calcmode="lin" valueType="num">
                                      <p:cBhvr additive="base">
                                        <p:cTn id="110" dur="500"/>
                                        <p:tgtEl>
                                          <p:spTgt spid="159"/>
                                        </p:tgtEl>
                                        <p:attrNameLst>
                                          <p:attrName>ppt_x</p:attrName>
                                        </p:attrNameLst>
                                      </p:cBhvr>
                                      <p:tavLst>
                                        <p:tav tm="0">
                                          <p:val>
                                            <p:strVal val="ppt_x"/>
                                          </p:val>
                                        </p:tav>
                                        <p:tav tm="100000">
                                          <p:val>
                                            <p:strVal val="1+ppt_w/2"/>
                                          </p:val>
                                        </p:tav>
                                      </p:tavLst>
                                    </p:anim>
                                    <p:anim calcmode="lin" valueType="num">
                                      <p:cBhvr additive="base">
                                        <p:cTn id="111" dur="500"/>
                                        <p:tgtEl>
                                          <p:spTgt spid="159"/>
                                        </p:tgtEl>
                                        <p:attrNameLst>
                                          <p:attrName>ppt_y</p:attrName>
                                        </p:attrNameLst>
                                      </p:cBhvr>
                                      <p:tavLst>
                                        <p:tav tm="0">
                                          <p:val>
                                            <p:strVal val="ppt_y"/>
                                          </p:val>
                                        </p:tav>
                                        <p:tav tm="100000">
                                          <p:val>
                                            <p:strVal val="ppt_y"/>
                                          </p:val>
                                        </p:tav>
                                      </p:tavLst>
                                    </p:anim>
                                    <p:set>
                                      <p:cBhvr>
                                        <p:cTn id="112" dur="1" fill="hold">
                                          <p:stCondLst>
                                            <p:cond delay="499"/>
                                          </p:stCondLst>
                                        </p:cTn>
                                        <p:tgtEl>
                                          <p:spTgt spid="159"/>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46"/>
                                        </p:tgtEl>
                                      </p:cBhvr>
                                    </p:animEffect>
                                    <p:set>
                                      <p:cBhvr>
                                        <p:cTn id="115" dur="1" fill="hold">
                                          <p:stCondLst>
                                            <p:cond delay="499"/>
                                          </p:stCondLst>
                                        </p:cTn>
                                        <p:tgtEl>
                                          <p:spTgt spid="146"/>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47"/>
                                        </p:tgtEl>
                                      </p:cBhvr>
                                    </p:animEffect>
                                    <p:set>
                                      <p:cBhvr>
                                        <p:cTn id="118" dur="1" fill="hold">
                                          <p:stCondLst>
                                            <p:cond delay="499"/>
                                          </p:stCondLst>
                                        </p:cTn>
                                        <p:tgtEl>
                                          <p:spTgt spid="147"/>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148"/>
                                        </p:tgtEl>
                                      </p:cBhvr>
                                    </p:animEffect>
                                    <p:set>
                                      <p:cBhvr>
                                        <p:cTn id="121" dur="1" fill="hold">
                                          <p:stCondLst>
                                            <p:cond delay="499"/>
                                          </p:stCondLst>
                                        </p:cTn>
                                        <p:tgtEl>
                                          <p:spTgt spid="148"/>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149"/>
                                        </p:tgtEl>
                                      </p:cBhvr>
                                    </p:animEffect>
                                    <p:set>
                                      <p:cBhvr>
                                        <p:cTn id="124" dur="1" fill="hold">
                                          <p:stCondLst>
                                            <p:cond delay="499"/>
                                          </p:stCondLst>
                                        </p:cTn>
                                        <p:tgtEl>
                                          <p:spTgt spid="1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3" grpId="1"/>
      <p:bldP spid="146" grpId="0" bldLvl="0" animBg="1"/>
      <p:bldP spid="146" grpId="1" bldLvl="0" animBg="1"/>
      <p:bldP spid="147" grpId="0"/>
      <p:bldP spid="147" grpId="1"/>
      <p:bldP spid="148" grpId="0" bldLvl="0" animBg="1"/>
      <p:bldP spid="148" grpId="1" bldLvl="0" animBg="1"/>
      <p:bldP spid="149" grpId="0"/>
      <p:bldP spid="149" grpId="1"/>
      <p:bldP spid="162" grpId="0" animBg="1"/>
      <p:bldP spid="162" grpId="1" animBg="1"/>
      <p:bldP spid="170" grpId="0" animBg="1"/>
      <p:bldP spid="17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4364"/>
            <a:ext cx="9144000" cy="5139136"/>
          </a:xfrm>
          <a:prstGeom prst="rect">
            <a:avLst/>
          </a:prstGeom>
        </p:spPr>
      </p:pic>
      <p:sp>
        <p:nvSpPr>
          <p:cNvPr id="11" name="矩形 10"/>
          <p:cNvSpPr/>
          <p:nvPr/>
        </p:nvSpPr>
        <p:spPr>
          <a:xfrm>
            <a:off x="1837291" y="1448448"/>
            <a:ext cx="5469418" cy="2284102"/>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11"/>
          <p:cNvSpPr/>
          <p:nvPr/>
        </p:nvSpPr>
        <p:spPr>
          <a:xfrm>
            <a:off x="2009994" y="1619987"/>
            <a:ext cx="5124012" cy="194102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242880" y="1956707"/>
            <a:ext cx="1132041" cy="1419619"/>
          </a:xfrm>
          <a:prstGeom prst="rect">
            <a:avLst/>
          </a:prstGeom>
          <a:noFill/>
        </p:spPr>
        <p:txBody>
          <a:bodyPr wrap="none" rtlCol="0">
            <a:spAutoFit/>
          </a:bodyPr>
          <a:lstStyle/>
          <a:p>
            <a:pPr algn="ctr"/>
            <a:r>
              <a:rPr lang="en-US" altLang="zh-CN" sz="8625" dirty="0">
                <a:solidFill>
                  <a:schemeClr val="bg1"/>
                </a:solidFill>
                <a:latin typeface="Agency FB" panose="020B0503020202020204" pitchFamily="34" charset="0"/>
              </a:rPr>
              <a:t>03</a:t>
            </a:r>
            <a:endParaRPr lang="zh-CN" altLang="en-US" sz="8625" dirty="0">
              <a:solidFill>
                <a:schemeClr val="bg1"/>
              </a:solidFill>
              <a:latin typeface="Agency FB" panose="020B0503020202020204" pitchFamily="34" charset="0"/>
            </a:endParaRPr>
          </a:p>
        </p:txBody>
      </p:sp>
      <p:sp>
        <p:nvSpPr>
          <p:cNvPr id="14" name="文本框 13"/>
          <p:cNvSpPr txBox="1"/>
          <p:nvPr/>
        </p:nvSpPr>
        <p:spPr>
          <a:xfrm>
            <a:off x="3683613" y="2132431"/>
            <a:ext cx="3001458" cy="600164"/>
          </a:xfrm>
          <a:prstGeom prst="rect">
            <a:avLst/>
          </a:prstGeom>
          <a:noFill/>
        </p:spPr>
        <p:txBody>
          <a:bodyPr wrap="square" rtlCol="0">
            <a:spAutoFit/>
            <a:scene3d>
              <a:camera prst="orthographicFront"/>
              <a:lightRig rig="threePt" dir="t"/>
            </a:scene3d>
            <a:sp3d contourW="12700"/>
          </a:bodyPr>
          <a:lstStyle/>
          <a:p>
            <a:r>
              <a:rPr lang="zh-CN" altLang="en-US" sz="3300" b="1" dirty="0">
                <a:solidFill>
                  <a:schemeClr val="bg1"/>
                </a:solidFill>
                <a:latin typeface="+mj-ea"/>
                <a:ea typeface="+mj-ea"/>
              </a:rPr>
              <a:t>思考总结</a:t>
            </a:r>
          </a:p>
        </p:txBody>
      </p:sp>
      <p:sp>
        <p:nvSpPr>
          <p:cNvPr id="15" name="文本框 14"/>
          <p:cNvSpPr txBox="1"/>
          <p:nvPr/>
        </p:nvSpPr>
        <p:spPr>
          <a:xfrm>
            <a:off x="3683612" y="2686359"/>
            <a:ext cx="3178731" cy="333375"/>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50" b="1" dirty="0">
                <a:solidFill>
                  <a:schemeClr val="bg1"/>
                </a:solidFill>
                <a:latin typeface="+mj-ea"/>
                <a:ea typeface="+mj-ea"/>
              </a:rPr>
              <a:t>后事不忘前事之师</a:t>
            </a:r>
            <a:endParaRPr lang="en-US" altLang="zh-CN" sz="1050" b="1" dirty="0">
              <a:solidFill>
                <a:schemeClr val="bg1"/>
              </a:solidFill>
              <a:latin typeface="+mj-ea"/>
              <a:ea typeface="+mj-ea"/>
            </a:endParaRPr>
          </a:p>
        </p:txBody>
      </p:sp>
      <p:cxnSp>
        <p:nvCxnSpPr>
          <p:cNvPr id="17" name="直接连接符 16"/>
          <p:cNvCxnSpPr/>
          <p:nvPr/>
        </p:nvCxnSpPr>
        <p:spPr>
          <a:xfrm>
            <a:off x="3414334" y="2187701"/>
            <a:ext cx="0" cy="9345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73233" y="2945052"/>
            <a:ext cx="1928733" cy="215444"/>
          </a:xfrm>
          <a:prstGeom prst="rect">
            <a:avLst/>
          </a:prstGeom>
          <a:noFill/>
        </p:spPr>
        <p:txBody>
          <a:bodyPr wrap="none" rtlCol="0">
            <a:spAutoFit/>
          </a:bodyPr>
          <a:lstStyle/>
          <a:p>
            <a:r>
              <a:rPr lang="zh-CN" altLang="en-US" sz="800" dirty="0">
                <a:solidFill>
                  <a:schemeClr val="bg1"/>
                </a:solidFill>
              </a:rPr>
              <a:t>包括：对逆行者、对逃离者的行为思考</a:t>
            </a:r>
            <a:endParaRPr lang="en-US" altLang="zh-CN" sz="800" dirty="0">
              <a:solidFill>
                <a:schemeClr val="bg1"/>
              </a:solidFill>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8)">
                                      <p:cBhvr>
                                        <p:cTn id="12" dur="1000"/>
                                        <p:tgtEl>
                                          <p:spTgt spid="1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left)">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2" presetClass="entr" presetSubtype="1"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down)">
                                      <p:cBhvr>
                                        <p:cTn id="35" dur="500"/>
                                        <p:tgtEl>
                                          <p:spTgt spid="15"/>
                                        </p:tgtEl>
                                      </p:cBhvr>
                                    </p:animEffect>
                                  </p:childTnLst>
                                </p:cTn>
                              </p:par>
                            </p:childTnLst>
                          </p:cTn>
                        </p:par>
                        <p:par>
                          <p:cTn id="36" fill="hold">
                            <p:stCondLst>
                              <p:cond delay="2500"/>
                            </p:stCondLst>
                            <p:childTnLst>
                              <p:par>
                                <p:cTn id="37" presetID="12" presetClass="entr" presetSubtype="1"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p:tgtEl>
                                          <p:spTgt spid="2"/>
                                        </p:tgtEl>
                                        <p:attrNameLst>
                                          <p:attrName>ppt_y</p:attrName>
                                        </p:attrNameLst>
                                      </p:cBhvr>
                                      <p:tavLst>
                                        <p:tav tm="0">
                                          <p:val>
                                            <p:strVal val="#ppt_y-#ppt_h*1.125000"/>
                                          </p:val>
                                        </p:tav>
                                        <p:tav tm="100000">
                                          <p:val>
                                            <p:strVal val="#ppt_y"/>
                                          </p:val>
                                        </p:tav>
                                      </p:tavLst>
                                    </p:anim>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5" grpId="1"/>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矩形 1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p:nvPr/>
        </p:nvSpPr>
        <p:spPr>
          <a:xfrm>
            <a:off x="1311019" y="1767043"/>
            <a:ext cx="6531720" cy="2584253"/>
          </a:xfrm>
          <a:prstGeom prst="rect">
            <a:avLst/>
          </a:prstGeom>
          <a:gradFill>
            <a:gsLst>
              <a:gs pos="0">
                <a:srgbClr val="E7E7E9"/>
              </a:gs>
              <a:gs pos="100000">
                <a:srgbClr val="FBFBFB"/>
              </a:gs>
            </a:gsLst>
            <a:lin ang="7200000" scaled="0"/>
          </a:gradFill>
          <a:ln>
            <a:noFill/>
          </a:ln>
          <a:effectLst>
            <a:outerShdw blurRad="254000" dist="1270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a:endParaRPr lang="zh-CN" altLang="en-US" sz="1015"/>
          </a:p>
        </p:txBody>
      </p:sp>
      <p:grpSp>
        <p:nvGrpSpPr>
          <p:cNvPr id="12" name="组合 1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2583605" y="1116095"/>
            <a:ext cx="3986546" cy="951734"/>
            <a:chOff x="3277155" y="1287216"/>
            <a:chExt cx="5603647" cy="1337794"/>
          </a:xfrm>
        </p:grpSpPr>
        <p:grpSp>
          <p:nvGrpSpPr>
            <p:cNvPr id="13" name="组合 12"/>
            <p:cNvGrpSpPr/>
            <p:nvPr/>
          </p:nvGrpSpPr>
          <p:grpSpPr>
            <a:xfrm>
              <a:off x="3277155" y="1287216"/>
              <a:ext cx="1350961" cy="1337794"/>
              <a:chOff x="3277155" y="1287216"/>
              <a:chExt cx="1350961" cy="1337794"/>
            </a:xfrm>
          </p:grpSpPr>
          <p:grpSp>
            <p:nvGrpSpPr>
              <p:cNvPr id="20" name="组合 19"/>
              <p:cNvGrpSpPr/>
              <p:nvPr/>
            </p:nvGrpSpPr>
            <p:grpSpPr>
              <a:xfrm flipV="1">
                <a:off x="3897517" y="1291486"/>
                <a:ext cx="107223" cy="944474"/>
                <a:chOff x="4397738" y="4219255"/>
                <a:chExt cx="107223" cy="944474"/>
              </a:xfrm>
            </p:grpSpPr>
            <p:sp>
              <p:nvSpPr>
                <p:cNvPr id="23" name="矩形 22"/>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24" name="任意多边形 18"/>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grpSp>
          <p:sp>
            <p:nvSpPr>
              <p:cNvPr id="21" name="任意多边形 15"/>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22" name="图片 21"/>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66000"/>
                        </a14:imgEffect>
                      </a14:imgLayer>
                    </a14:imgProps>
                  </a:ext>
                </a:extLst>
              </a:blip>
              <a:srcRect/>
              <a:stretch>
                <a:fillRect/>
              </a:stretch>
            </p:blipFill>
            <p:spPr>
              <a:xfrm>
                <a:off x="3277155" y="1287216"/>
                <a:ext cx="1350961" cy="113512"/>
              </a:xfrm>
              <a:prstGeom prst="rect">
                <a:avLst/>
              </a:prstGeom>
            </p:spPr>
          </p:pic>
        </p:grpSp>
        <p:grpSp>
          <p:nvGrpSpPr>
            <p:cNvPr id="14" name="组合 13"/>
            <p:cNvGrpSpPr/>
            <p:nvPr/>
          </p:nvGrpSpPr>
          <p:grpSpPr>
            <a:xfrm>
              <a:off x="7529841" y="1287216"/>
              <a:ext cx="1350961" cy="1337794"/>
              <a:chOff x="3277155" y="1287216"/>
              <a:chExt cx="1350961" cy="1337794"/>
            </a:xfrm>
          </p:grpSpPr>
          <p:grpSp>
            <p:nvGrpSpPr>
              <p:cNvPr id="15" name="组合 14"/>
              <p:cNvGrpSpPr/>
              <p:nvPr/>
            </p:nvGrpSpPr>
            <p:grpSpPr>
              <a:xfrm flipV="1">
                <a:off x="3897517" y="1291486"/>
                <a:ext cx="107223" cy="944474"/>
                <a:chOff x="4397738" y="4219255"/>
                <a:chExt cx="107223" cy="944474"/>
              </a:xfrm>
            </p:grpSpPr>
            <p:sp>
              <p:nvSpPr>
                <p:cNvPr id="18" name="矩形 17"/>
                <p:cNvSpPr/>
                <p:nvPr/>
              </p:nvSpPr>
              <p:spPr>
                <a:xfrm>
                  <a:off x="4430680" y="4219255"/>
                  <a:ext cx="41340" cy="832057"/>
                </a:xfrm>
                <a:prstGeom prst="rect">
                  <a:avLst/>
                </a:pr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90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9" name="任意多边形 13"/>
                <p:cNvSpPr/>
                <p:nvPr/>
              </p:nvSpPr>
              <p:spPr>
                <a:xfrm>
                  <a:off x="4397738" y="4993542"/>
                  <a:ext cx="107223" cy="170187"/>
                </a:xfrm>
                <a:custGeom>
                  <a:avLst/>
                  <a:gdLst>
                    <a:gd name="connsiteX0" fmla="*/ 0 w 229839"/>
                    <a:gd name="connsiteY0" fmla="*/ 0 h 123110"/>
                    <a:gd name="connsiteX1" fmla="*/ 229839 w 229839"/>
                    <a:gd name="connsiteY1" fmla="*/ 0 h 123110"/>
                    <a:gd name="connsiteX2" fmla="*/ 229839 w 229839"/>
                    <a:gd name="connsiteY2" fmla="*/ 123110 h 123110"/>
                    <a:gd name="connsiteX3" fmla="*/ 0 w 229839"/>
                    <a:gd name="connsiteY3" fmla="*/ 123110 h 123110"/>
                  </a:gdLst>
                  <a:ahLst/>
                  <a:cxnLst>
                    <a:cxn ang="0">
                      <a:pos x="connsiteX0" y="connsiteY0"/>
                    </a:cxn>
                    <a:cxn ang="0">
                      <a:pos x="connsiteX1" y="connsiteY1"/>
                    </a:cxn>
                    <a:cxn ang="0">
                      <a:pos x="connsiteX2" y="connsiteY2"/>
                    </a:cxn>
                    <a:cxn ang="0">
                      <a:pos x="connsiteX3" y="connsiteY3"/>
                    </a:cxn>
                  </a:cxnLst>
                  <a:rect l="l" t="t" r="r" b="b"/>
                  <a:pathLst>
                    <a:path w="229839" h="123110">
                      <a:moveTo>
                        <a:pt x="0" y="0"/>
                      </a:moveTo>
                      <a:lnTo>
                        <a:pt x="229839" y="0"/>
                      </a:lnTo>
                      <a:lnTo>
                        <a:pt x="229839" y="123110"/>
                      </a:lnTo>
                      <a:lnTo>
                        <a:pt x="0" y="123110"/>
                      </a:lnTo>
                      <a:close/>
                    </a:path>
                  </a:pathLst>
                </a:custGeom>
                <a:gradFill>
                  <a:gsLst>
                    <a:gs pos="50000">
                      <a:schemeClr val="tx1">
                        <a:lumMod val="65000"/>
                        <a:lumOff val="35000"/>
                      </a:schemeClr>
                    </a:gs>
                    <a:gs pos="0">
                      <a:schemeClr val="tx1">
                        <a:lumMod val="75000"/>
                        <a:lumOff val="25000"/>
                      </a:schemeClr>
                    </a:gs>
                    <a:gs pos="100000">
                      <a:schemeClr val="tx1">
                        <a:lumMod val="75000"/>
                        <a:lumOff val="25000"/>
                      </a:schemeClr>
                    </a:gs>
                  </a:gsLst>
                  <a:lin ang="0" scaled="0"/>
                </a:gra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p>
              </p:txBody>
            </p:sp>
          </p:grpSp>
          <p:sp>
            <p:nvSpPr>
              <p:cNvPr id="16" name="任意多边形 10"/>
              <p:cNvSpPr/>
              <p:nvPr/>
            </p:nvSpPr>
            <p:spPr>
              <a:xfrm>
                <a:off x="3535839" y="2167810"/>
                <a:ext cx="830580" cy="457200"/>
              </a:xfrm>
              <a:custGeom>
                <a:avLst/>
                <a:gdLst>
                  <a:gd name="connsiteX0" fmla="*/ 0 w 830580"/>
                  <a:gd name="connsiteY0" fmla="*/ 0 h 457200"/>
                  <a:gd name="connsiteX1" fmla="*/ 830580 w 830580"/>
                  <a:gd name="connsiteY1" fmla="*/ 0 h 457200"/>
                  <a:gd name="connsiteX2" fmla="*/ 830580 w 830580"/>
                  <a:gd name="connsiteY2" fmla="*/ 457200 h 457200"/>
                  <a:gd name="connsiteX3" fmla="*/ 608210 w 830580"/>
                  <a:gd name="connsiteY3" fmla="*/ 457200 h 457200"/>
                  <a:gd name="connsiteX4" fmla="*/ 608210 w 830580"/>
                  <a:gd name="connsiteY4" fmla="*/ 415966 h 457200"/>
                  <a:gd name="connsiteX5" fmla="*/ 573326 w 830580"/>
                  <a:gd name="connsiteY5" fmla="*/ 415966 h 457200"/>
                  <a:gd name="connsiteX6" fmla="*/ 532092 w 830580"/>
                  <a:gd name="connsiteY6" fmla="*/ 457200 h 457200"/>
                  <a:gd name="connsiteX7" fmla="*/ 298488 w 830580"/>
                  <a:gd name="connsiteY7" fmla="*/ 457200 h 457200"/>
                  <a:gd name="connsiteX8" fmla="*/ 257254 w 830580"/>
                  <a:gd name="connsiteY8" fmla="*/ 415966 h 457200"/>
                  <a:gd name="connsiteX9" fmla="*/ 222370 w 830580"/>
                  <a:gd name="connsiteY9" fmla="*/ 415966 h 457200"/>
                  <a:gd name="connsiteX10" fmla="*/ 222370 w 830580"/>
                  <a:gd name="connsiteY10" fmla="*/ 457200 h 457200"/>
                  <a:gd name="connsiteX11" fmla="*/ 0 w 830580"/>
                  <a:gd name="connsiteY11"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580" h="457200">
                    <a:moveTo>
                      <a:pt x="0" y="0"/>
                    </a:moveTo>
                    <a:lnTo>
                      <a:pt x="830580" y="0"/>
                    </a:lnTo>
                    <a:lnTo>
                      <a:pt x="830580" y="457200"/>
                    </a:lnTo>
                    <a:lnTo>
                      <a:pt x="608210" y="457200"/>
                    </a:lnTo>
                    <a:lnTo>
                      <a:pt x="608210" y="415966"/>
                    </a:lnTo>
                    <a:lnTo>
                      <a:pt x="573326" y="415966"/>
                    </a:lnTo>
                    <a:lnTo>
                      <a:pt x="532092" y="457200"/>
                    </a:lnTo>
                    <a:lnTo>
                      <a:pt x="298488" y="457200"/>
                    </a:lnTo>
                    <a:lnTo>
                      <a:pt x="257254" y="415966"/>
                    </a:lnTo>
                    <a:lnTo>
                      <a:pt x="222370" y="415966"/>
                    </a:lnTo>
                    <a:lnTo>
                      <a:pt x="222370" y="457200"/>
                    </a:lnTo>
                    <a:lnTo>
                      <a:pt x="0" y="457200"/>
                    </a:lnTo>
                    <a:close/>
                  </a:path>
                </a:pathLst>
              </a:custGeom>
              <a:gradFill>
                <a:gsLst>
                  <a:gs pos="93000">
                    <a:srgbClr val="363638"/>
                  </a:gs>
                  <a:gs pos="7000">
                    <a:srgbClr val="313132"/>
                  </a:gs>
                  <a:gs pos="46000">
                    <a:srgbClr val="3B3B3D"/>
                  </a:gs>
                  <a:gs pos="93000">
                    <a:schemeClr val="tx1">
                      <a:lumMod val="85000"/>
                      <a:lumOff val="15000"/>
                    </a:schemeClr>
                  </a:gs>
                  <a:gs pos="7000">
                    <a:schemeClr val="tx1">
                      <a:lumMod val="85000"/>
                      <a:lumOff val="15000"/>
                    </a:schemeClr>
                  </a:gs>
                </a:gsLst>
                <a:lin ang="5400000" scaled="0"/>
              </a:gra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pic>
            <p:nvPicPr>
              <p:cNvPr id="17" name="图片 16"/>
              <p:cNvPicPr>
                <a:picLocks noChangeAspect="1"/>
              </p:cNvPicPr>
              <p:nvPr/>
            </p:nvPicPr>
            <p:blipFill rotWithShape="1">
              <a:blip r:embed="rId4" cstate="screen">
                <a:extLst>
                  <a:ext uri="{BEBA8EAE-BF5A-486C-A8C5-ECC9F3942E4B}">
                    <a14:imgProps xmlns:a14="http://schemas.microsoft.com/office/drawing/2010/main">
                      <a14:imgLayer r:embed="rId5">
                        <a14:imgEffect>
                          <a14:saturation sat="66000"/>
                        </a14:imgEffect>
                      </a14:imgLayer>
                    </a14:imgProps>
                  </a:ext>
                </a:extLst>
              </a:blip>
              <a:srcRect/>
              <a:stretch>
                <a:fillRect/>
              </a:stretch>
            </p:blipFill>
            <p:spPr>
              <a:xfrm>
                <a:off x="3277155" y="1287216"/>
                <a:ext cx="1350961" cy="113512"/>
              </a:xfrm>
              <a:prstGeom prst="rect">
                <a:avLst/>
              </a:prstGeom>
            </p:spPr>
          </p:pic>
        </p:grpSp>
      </p:grpSp>
      <p:cxnSp>
        <p:nvCxnSpPr>
          <p:cNvPr id="25" name="直接连接符 2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CxnSpPr/>
          <p:nvPr/>
        </p:nvCxnSpPr>
        <p:spPr>
          <a:xfrm>
            <a:off x="4566327" y="2208670"/>
            <a:ext cx="0" cy="1890000"/>
          </a:xfrm>
          <a:prstGeom prst="line">
            <a:avLst/>
          </a:prstGeom>
          <a:ln w="19050">
            <a:solidFill>
              <a:srgbClr val="383838"/>
            </a:solidFill>
            <a:prstDash val="dash"/>
          </a:ln>
        </p:spPr>
        <p:style>
          <a:lnRef idx="1">
            <a:schemeClr val="accent1"/>
          </a:lnRef>
          <a:fillRef idx="0">
            <a:schemeClr val="accent1"/>
          </a:fillRef>
          <a:effectRef idx="0">
            <a:schemeClr val="accent1"/>
          </a:effectRef>
          <a:fontRef idx="minor">
            <a:schemeClr val="tx1"/>
          </a:fontRef>
        </p:style>
      </p:cxnSp>
      <p:grpSp>
        <p:nvGrpSpPr>
          <p:cNvPr id="26" name="组合 2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2364231" y="2232106"/>
            <a:ext cx="1524800" cy="405916"/>
            <a:chOff x="3959226" y="3622815"/>
            <a:chExt cx="2362863" cy="541221"/>
          </a:xfrm>
        </p:grpSpPr>
        <p:sp>
          <p:nvSpPr>
            <p:cNvPr id="27" name="圆角矩形 21"/>
            <p:cNvSpPr/>
            <p:nvPr/>
          </p:nvSpPr>
          <p:spPr>
            <a:xfrm rot="16200000">
              <a:off x="4860497" y="2721548"/>
              <a:ext cx="541217" cy="2343760"/>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8" name="文本框 27"/>
            <p:cNvSpPr txBox="1"/>
            <p:nvPr/>
          </p:nvSpPr>
          <p:spPr>
            <a:xfrm>
              <a:off x="4036964" y="3622815"/>
              <a:ext cx="2285125" cy="533480"/>
            </a:xfrm>
            <a:prstGeom prst="rect">
              <a:avLst/>
            </a:prstGeom>
            <a:noFill/>
          </p:spPr>
          <p:txBody>
            <a:bodyPr wrap="none" rtlCol="0">
              <a:spAutoFit/>
            </a:bodyPr>
            <a:lstStyle/>
            <a:p>
              <a:r>
                <a:rPr lang="zh-CN" altLang="en-US" sz="2000" dirty="0">
                  <a:solidFill>
                    <a:srgbClr val="FAFAFA"/>
                  </a:solidFill>
                  <a:latin typeface="方正兰亭超细黑简体" panose="02000000000000000000" pitchFamily="2" charset="-122"/>
                  <a:ea typeface="方正兰亭超细黑简体" panose="02000000000000000000" pitchFamily="2" charset="-122"/>
                </a:rPr>
                <a:t>无害逃离者</a:t>
              </a:r>
            </a:p>
          </p:txBody>
        </p:sp>
      </p:grpSp>
      <p:grpSp>
        <p:nvGrpSpPr>
          <p:cNvPr id="29" name="组合 2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5335667" y="2208755"/>
            <a:ext cx="1525780" cy="405914"/>
            <a:chOff x="6836527" y="3622817"/>
            <a:chExt cx="2241706" cy="541218"/>
          </a:xfrm>
        </p:grpSpPr>
        <p:sp>
          <p:nvSpPr>
            <p:cNvPr id="30" name="圆角矩形 24"/>
            <p:cNvSpPr/>
            <p:nvPr/>
          </p:nvSpPr>
          <p:spPr>
            <a:xfrm rot="16200000">
              <a:off x="7685461" y="2773883"/>
              <a:ext cx="541218" cy="2239086"/>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1" name="文本框 30"/>
            <p:cNvSpPr txBox="1"/>
            <p:nvPr/>
          </p:nvSpPr>
          <p:spPr>
            <a:xfrm>
              <a:off x="6911672" y="3622817"/>
              <a:ext cx="2166561" cy="533479"/>
            </a:xfrm>
            <a:prstGeom prst="rect">
              <a:avLst/>
            </a:prstGeom>
            <a:noFill/>
          </p:spPr>
          <p:txBody>
            <a:bodyPr wrap="none" rtlCol="0">
              <a:spAutoFit/>
            </a:bodyPr>
            <a:lstStyle/>
            <a:p>
              <a:r>
                <a:rPr lang="zh-CN" altLang="en-US" sz="2000" dirty="0">
                  <a:solidFill>
                    <a:srgbClr val="FAFAFA"/>
                  </a:solidFill>
                  <a:latin typeface="方正兰亭超细黑简体" panose="02000000000000000000" pitchFamily="2" charset="-122"/>
                  <a:ea typeface="方正兰亭超细黑简体" panose="02000000000000000000" pitchFamily="2" charset="-122"/>
                </a:rPr>
                <a:t>有害逃离者</a:t>
              </a:r>
            </a:p>
          </p:txBody>
        </p:sp>
      </p:grpSp>
      <p:sp>
        <p:nvSpPr>
          <p:cNvPr id="32" name="文本框 3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019447" y="2758975"/>
            <a:ext cx="2251453" cy="296107"/>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可能有过错，但无可厚非</a:t>
            </a:r>
            <a:endParaRPr lang="en-US" altLang="zh-CN" sz="1200" dirty="0">
              <a:solidFill>
                <a:srgbClr val="2B3649"/>
              </a:solidFill>
              <a:latin typeface="+mj-ea"/>
            </a:endParaRPr>
          </a:p>
        </p:txBody>
      </p:sp>
      <p:grpSp>
        <p:nvGrpSpPr>
          <p:cNvPr id="34" name="组合 33"/>
          <p:cNvGrpSpPr/>
          <p:nvPr/>
        </p:nvGrpSpPr>
        <p:grpSpPr>
          <a:xfrm>
            <a:off x="590158" y="554189"/>
            <a:ext cx="1486542" cy="521708"/>
            <a:chOff x="349800" y="270568"/>
            <a:chExt cx="1486542" cy="521708"/>
          </a:xfrm>
        </p:grpSpPr>
        <p:sp>
          <p:nvSpPr>
            <p:cNvPr id="35"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思考总结</a:t>
              </a:r>
              <a:endParaRPr lang="en-US" altLang="zh-CN" sz="1800" b="1" dirty="0">
                <a:solidFill>
                  <a:srgbClr val="2B3649"/>
                </a:solidFill>
                <a:latin typeface="+mj-ea"/>
                <a:ea typeface="+mj-ea"/>
                <a:cs typeface="+mn-ea"/>
                <a:sym typeface="+mn-lt"/>
              </a:endParaRPr>
            </a:p>
          </p:txBody>
        </p:sp>
        <p:sp>
          <p:nvSpPr>
            <p:cNvPr id="36"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反思不理性，践行理性</a:t>
              </a:r>
              <a:endParaRPr lang="en-US" altLang="zh-CN" sz="1050" dirty="0">
                <a:solidFill>
                  <a:srgbClr val="2B3649"/>
                </a:solidFill>
                <a:cs typeface="+mn-ea"/>
                <a:sym typeface="+mn-lt"/>
              </a:endParaRPr>
            </a:p>
          </p:txBody>
        </p:sp>
      </p:grpSp>
      <p:sp>
        <p:nvSpPr>
          <p:cNvPr id="37" name="文本框 3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015210" y="2995990"/>
            <a:ext cx="2251453" cy="296107"/>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脆弱而又迷茫</a:t>
            </a:r>
            <a:endParaRPr lang="en-US" altLang="zh-CN" sz="1200" dirty="0">
              <a:solidFill>
                <a:srgbClr val="2B3649"/>
              </a:solidFill>
              <a:latin typeface="+mj-ea"/>
            </a:endParaRPr>
          </a:p>
        </p:txBody>
      </p:sp>
      <p:sp>
        <p:nvSpPr>
          <p:cNvPr id="38" name="文本框 3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015210" y="3722095"/>
            <a:ext cx="2251453" cy="296107"/>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唯一能做的就是保护自己</a:t>
            </a:r>
            <a:endParaRPr lang="en-US" altLang="zh-CN" sz="1200" dirty="0">
              <a:solidFill>
                <a:srgbClr val="2B3649"/>
              </a:solidFill>
              <a:latin typeface="+mj-ea"/>
            </a:endParaRPr>
          </a:p>
        </p:txBody>
      </p:sp>
      <p:sp>
        <p:nvSpPr>
          <p:cNvPr id="40" name="文本框 3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971937" y="2716261"/>
            <a:ext cx="2251453" cy="296107"/>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罪孽深重，为社会所不容</a:t>
            </a:r>
            <a:endParaRPr lang="en-US" altLang="zh-CN" sz="1200" dirty="0">
              <a:solidFill>
                <a:srgbClr val="2B3649"/>
              </a:solidFill>
              <a:latin typeface="+mj-ea"/>
            </a:endParaRPr>
          </a:p>
        </p:txBody>
      </p:sp>
      <p:sp>
        <p:nvSpPr>
          <p:cNvPr id="41" name="文本框 4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803529" y="2958053"/>
            <a:ext cx="2588268" cy="517706"/>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没有拿他人的生命安全换自己安全的理由</a:t>
            </a:r>
            <a:endParaRPr lang="en-US" altLang="zh-CN" sz="1200" dirty="0">
              <a:solidFill>
                <a:srgbClr val="2B3649"/>
              </a:solidFill>
              <a:latin typeface="+mj-ea"/>
            </a:endParaRPr>
          </a:p>
        </p:txBody>
      </p:sp>
      <p:sp>
        <p:nvSpPr>
          <p:cNvPr id="42" name="文本框 4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708950" y="3391115"/>
            <a:ext cx="2728475" cy="517706"/>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在自身安全上，追求所谓的“结果正义”不能保证真正的正义</a:t>
            </a:r>
            <a:endParaRPr lang="en-US" altLang="zh-CN" sz="1200" dirty="0">
              <a:solidFill>
                <a:srgbClr val="2B3649"/>
              </a:solidFill>
              <a:latin typeface="+mj-ea"/>
            </a:endParaRPr>
          </a:p>
        </p:txBody>
      </p:sp>
      <p:sp>
        <p:nvSpPr>
          <p:cNvPr id="43" name="文本框 4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2018718" y="3243061"/>
            <a:ext cx="2251453" cy="296107"/>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没有相应的抗疫救灾能力</a:t>
            </a:r>
            <a:endParaRPr lang="en-US" altLang="zh-CN" sz="1200" dirty="0">
              <a:solidFill>
                <a:srgbClr val="2B3649"/>
              </a:solidFill>
              <a:latin typeface="+mj-ea"/>
            </a:endParaRPr>
          </a:p>
        </p:txBody>
      </p:sp>
      <p:sp>
        <p:nvSpPr>
          <p:cNvPr id="45" name="文本框 4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663346" y="3824177"/>
            <a:ext cx="2774079" cy="517706"/>
          </a:xfrm>
          <a:prstGeom prst="rect">
            <a:avLst/>
          </a:prstGeom>
          <a:noFill/>
          <a:effectLst/>
        </p:spPr>
        <p:txBody>
          <a:bodyPr wrap="square" rtlCol="0">
            <a:spAutoFit/>
          </a:bodyPr>
          <a:lstStyle/>
          <a:p>
            <a:pPr algn="ctr">
              <a:lnSpc>
                <a:spcPct val="120000"/>
              </a:lnSpc>
            </a:pPr>
            <a:r>
              <a:rPr lang="zh-CN" altLang="en-US" sz="1200" dirty="0">
                <a:solidFill>
                  <a:srgbClr val="2B3649"/>
                </a:solidFill>
                <a:latin typeface="+mj-ea"/>
              </a:rPr>
              <a:t>只有追求普遍的“程序正义”才能接近真正的正义</a:t>
            </a:r>
            <a:endParaRPr lang="en-US" altLang="zh-CN" sz="1200" dirty="0">
              <a:solidFill>
                <a:srgbClr val="2B3649"/>
              </a:solidFill>
              <a:latin typeface="+mj-ea"/>
            </a:endParaRPr>
          </a:p>
        </p:txBody>
      </p:sp>
      <p:sp>
        <p:nvSpPr>
          <p:cNvPr id="46" name="矩形 45"/>
          <p:cNvSpPr/>
          <p:nvPr/>
        </p:nvSpPr>
        <p:spPr>
          <a:xfrm>
            <a:off x="2443828" y="3509240"/>
            <a:ext cx="1415772" cy="276999"/>
          </a:xfrm>
          <a:prstGeom prst="rect">
            <a:avLst/>
          </a:prstGeom>
        </p:spPr>
        <p:txBody>
          <a:bodyPr wrap="none">
            <a:spAutoFit/>
          </a:bodyPr>
          <a:lstStyle/>
          <a:p>
            <a:r>
              <a:rPr lang="zh-CN" altLang="en-US" sz="1200" dirty="0">
                <a:solidFill>
                  <a:srgbClr val="2B3649"/>
                </a:solidFill>
                <a:latin typeface="+mj-ea"/>
              </a:rPr>
              <a:t>往往也有许多难处</a:t>
            </a:r>
            <a:endParaRPr lang="zh-CN" altLang="en-US" sz="1200" dirty="0"/>
          </a:p>
        </p:txBody>
      </p:sp>
      <p:sp>
        <p:nvSpPr>
          <p:cNvPr id="2" name="文本框 1"/>
          <p:cNvSpPr txBox="1"/>
          <p:nvPr/>
        </p:nvSpPr>
        <p:spPr>
          <a:xfrm>
            <a:off x="1560599" y="578893"/>
            <a:ext cx="909223" cy="300082"/>
          </a:xfrm>
          <a:prstGeom prst="rect">
            <a:avLst/>
          </a:prstGeom>
          <a:noFill/>
        </p:spPr>
        <p:txBody>
          <a:bodyPr wrap="none" rtlCol="0">
            <a:spAutoFit/>
          </a:bodyPr>
          <a:lstStyle/>
          <a:p>
            <a:r>
              <a:rPr lang="en-US" altLang="zh-CN" b="1" dirty="0"/>
              <a:t>----</a:t>
            </a:r>
            <a:r>
              <a:rPr lang="zh-CN" altLang="en-US" b="1" dirty="0"/>
              <a:t>逃离者</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ppt_x"/>
                                          </p:val>
                                        </p:tav>
                                        <p:tav tm="100000">
                                          <p:val>
                                            <p:strVal val="#ppt_x"/>
                                          </p:val>
                                        </p:tav>
                                      </p:tavLst>
                                    </p:anim>
                                    <p:anim calcmode="lin" valueType="num">
                                      <p:cBhvr additive="base">
                                        <p:cTn id="12" dur="75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up)">
                                      <p:cBhvr>
                                        <p:cTn id="16" dur="750"/>
                                        <p:tgtEl>
                                          <p:spTgt spid="25"/>
                                        </p:tgtEl>
                                      </p:cBhvr>
                                    </p:animEffect>
                                  </p:childTnLst>
                                </p:cTn>
                              </p:par>
                            </p:childTnLst>
                          </p:cTn>
                        </p:par>
                        <p:par>
                          <p:cTn id="17" fill="hold">
                            <p:stCondLst>
                              <p:cond delay="2000"/>
                            </p:stCondLst>
                            <p:childTnLst>
                              <p:par>
                                <p:cTn id="18" presetID="2" presetClass="entr" presetSubtype="8" decel="10000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750" fill="hold"/>
                                        <p:tgtEl>
                                          <p:spTgt spid="26"/>
                                        </p:tgtEl>
                                        <p:attrNameLst>
                                          <p:attrName>ppt_x</p:attrName>
                                        </p:attrNameLst>
                                      </p:cBhvr>
                                      <p:tavLst>
                                        <p:tav tm="0">
                                          <p:val>
                                            <p:strVal val="0-#ppt_w/2"/>
                                          </p:val>
                                        </p:tav>
                                        <p:tav tm="100000">
                                          <p:val>
                                            <p:strVal val="#ppt_x"/>
                                          </p:val>
                                        </p:tav>
                                      </p:tavLst>
                                    </p:anim>
                                    <p:anim calcmode="lin" valueType="num">
                                      <p:cBhvr additive="base">
                                        <p:cTn id="21" dur="750" fill="hold"/>
                                        <p:tgtEl>
                                          <p:spTgt spid="26"/>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750" fill="hold"/>
                                        <p:tgtEl>
                                          <p:spTgt spid="29"/>
                                        </p:tgtEl>
                                        <p:attrNameLst>
                                          <p:attrName>ppt_x</p:attrName>
                                        </p:attrNameLst>
                                      </p:cBhvr>
                                      <p:tavLst>
                                        <p:tav tm="0">
                                          <p:val>
                                            <p:strVal val="1+#ppt_w/2"/>
                                          </p:val>
                                        </p:tav>
                                        <p:tav tm="100000">
                                          <p:val>
                                            <p:strVal val="#ppt_x"/>
                                          </p:val>
                                        </p:tav>
                                      </p:tavLst>
                                    </p:anim>
                                    <p:anim calcmode="lin" valueType="num">
                                      <p:cBhvr additive="base">
                                        <p:cTn id="25" dur="750" fill="hold"/>
                                        <p:tgtEl>
                                          <p:spTgt spid="29"/>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2" presetClass="entr" presetSubtype="4" decel="10000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additive="base">
                                        <p:cTn id="29" dur="750" fill="hold"/>
                                        <p:tgtEl>
                                          <p:spTgt spid="32"/>
                                        </p:tgtEl>
                                        <p:attrNameLst>
                                          <p:attrName>ppt_x</p:attrName>
                                        </p:attrNameLst>
                                      </p:cBhvr>
                                      <p:tavLst>
                                        <p:tav tm="0">
                                          <p:val>
                                            <p:strVal val="#ppt_x"/>
                                          </p:val>
                                        </p:tav>
                                        <p:tav tm="100000">
                                          <p:val>
                                            <p:strVal val="#ppt_x"/>
                                          </p:val>
                                        </p:tav>
                                      </p:tavLst>
                                    </p:anim>
                                    <p:anim calcmode="lin" valueType="num">
                                      <p:cBhvr additive="base">
                                        <p:cTn id="30" dur="750" fill="hold"/>
                                        <p:tgtEl>
                                          <p:spTgt spid="32"/>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4" decel="100000"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additive="base">
                                        <p:cTn id="34" dur="750" fill="hold"/>
                                        <p:tgtEl>
                                          <p:spTgt spid="37"/>
                                        </p:tgtEl>
                                        <p:attrNameLst>
                                          <p:attrName>ppt_x</p:attrName>
                                        </p:attrNameLst>
                                      </p:cBhvr>
                                      <p:tavLst>
                                        <p:tav tm="0">
                                          <p:val>
                                            <p:strVal val="#ppt_x"/>
                                          </p:val>
                                        </p:tav>
                                        <p:tav tm="100000">
                                          <p:val>
                                            <p:strVal val="#ppt_x"/>
                                          </p:val>
                                        </p:tav>
                                      </p:tavLst>
                                    </p:anim>
                                    <p:anim calcmode="lin" valueType="num">
                                      <p:cBhvr additive="base">
                                        <p:cTn id="35" dur="750" fill="hold"/>
                                        <p:tgtEl>
                                          <p:spTgt spid="37"/>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2" presetClass="entr" presetSubtype="4" decel="10000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750" fill="hold"/>
                                        <p:tgtEl>
                                          <p:spTgt spid="43"/>
                                        </p:tgtEl>
                                        <p:attrNameLst>
                                          <p:attrName>ppt_x</p:attrName>
                                        </p:attrNameLst>
                                      </p:cBhvr>
                                      <p:tavLst>
                                        <p:tav tm="0">
                                          <p:val>
                                            <p:strVal val="#ppt_x"/>
                                          </p:val>
                                        </p:tav>
                                        <p:tav tm="100000">
                                          <p:val>
                                            <p:strVal val="#ppt_x"/>
                                          </p:val>
                                        </p:tav>
                                      </p:tavLst>
                                    </p:anim>
                                    <p:anim calcmode="lin" valueType="num">
                                      <p:cBhvr additive="base">
                                        <p:cTn id="40" dur="750" fill="hold"/>
                                        <p:tgtEl>
                                          <p:spTgt spid="43"/>
                                        </p:tgtEl>
                                        <p:attrNameLst>
                                          <p:attrName>ppt_y</p:attrName>
                                        </p:attrNameLst>
                                      </p:cBhvr>
                                      <p:tavLst>
                                        <p:tav tm="0">
                                          <p:val>
                                            <p:strVal val="1+#ppt_h/2"/>
                                          </p:val>
                                        </p:tav>
                                        <p:tav tm="100000">
                                          <p:val>
                                            <p:strVal val="#ppt_y"/>
                                          </p:val>
                                        </p:tav>
                                      </p:tavLst>
                                    </p:anim>
                                  </p:childTnLst>
                                </p:cTn>
                              </p:par>
                            </p:childTnLst>
                          </p:cTn>
                        </p:par>
                        <p:par>
                          <p:cTn id="41" fill="hold">
                            <p:stCondLst>
                              <p:cond delay="6000"/>
                            </p:stCondLst>
                            <p:childTnLst>
                              <p:par>
                                <p:cTn id="42" presetID="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ppt_x"/>
                                          </p:val>
                                        </p:tav>
                                        <p:tav tm="100000">
                                          <p:val>
                                            <p:strVal val="#ppt_x"/>
                                          </p:val>
                                        </p:tav>
                                      </p:tavLst>
                                    </p:anim>
                                    <p:anim calcmode="lin" valueType="num">
                                      <p:cBhvr additive="base">
                                        <p:cTn id="45" dur="500" fill="hold"/>
                                        <p:tgtEl>
                                          <p:spTgt spid="46"/>
                                        </p:tgtEl>
                                        <p:attrNameLst>
                                          <p:attrName>ppt_y</p:attrName>
                                        </p:attrNameLst>
                                      </p:cBhvr>
                                      <p:tavLst>
                                        <p:tav tm="0">
                                          <p:val>
                                            <p:strVal val="1+#ppt_h/2"/>
                                          </p:val>
                                        </p:tav>
                                        <p:tav tm="100000">
                                          <p:val>
                                            <p:strVal val="#ppt_y"/>
                                          </p:val>
                                        </p:tav>
                                      </p:tavLst>
                                    </p:anim>
                                  </p:childTnLst>
                                </p:cTn>
                              </p:par>
                            </p:childTnLst>
                          </p:cTn>
                        </p:par>
                        <p:par>
                          <p:cTn id="46" fill="hold">
                            <p:stCondLst>
                              <p:cond delay="6500"/>
                            </p:stCondLst>
                            <p:childTnLst>
                              <p:par>
                                <p:cTn id="47" presetID="2" presetClass="entr" presetSubtype="4" decel="10000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750" fill="hold"/>
                                        <p:tgtEl>
                                          <p:spTgt spid="38"/>
                                        </p:tgtEl>
                                        <p:attrNameLst>
                                          <p:attrName>ppt_x</p:attrName>
                                        </p:attrNameLst>
                                      </p:cBhvr>
                                      <p:tavLst>
                                        <p:tav tm="0">
                                          <p:val>
                                            <p:strVal val="#ppt_x"/>
                                          </p:val>
                                        </p:tav>
                                        <p:tav tm="100000">
                                          <p:val>
                                            <p:strVal val="#ppt_x"/>
                                          </p:val>
                                        </p:tav>
                                      </p:tavLst>
                                    </p:anim>
                                    <p:anim calcmode="lin" valueType="num">
                                      <p:cBhvr additive="base">
                                        <p:cTn id="50" dur="750" fill="hold"/>
                                        <p:tgtEl>
                                          <p:spTgt spid="38"/>
                                        </p:tgtEl>
                                        <p:attrNameLst>
                                          <p:attrName>ppt_y</p:attrName>
                                        </p:attrNameLst>
                                      </p:cBhvr>
                                      <p:tavLst>
                                        <p:tav tm="0">
                                          <p:val>
                                            <p:strVal val="1+#ppt_h/2"/>
                                          </p:val>
                                        </p:tav>
                                        <p:tav tm="100000">
                                          <p:val>
                                            <p:strVal val="#ppt_y"/>
                                          </p:val>
                                        </p:tav>
                                      </p:tavLst>
                                    </p:anim>
                                  </p:childTnLst>
                                </p:cTn>
                              </p:par>
                            </p:childTnLst>
                          </p:cTn>
                        </p:par>
                        <p:par>
                          <p:cTn id="51" fill="hold">
                            <p:stCondLst>
                              <p:cond delay="7500"/>
                            </p:stCondLst>
                            <p:childTnLst>
                              <p:par>
                                <p:cTn id="52" presetID="2" presetClass="entr" presetSubtype="4" decel="100000"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additive="base">
                                        <p:cTn id="54" dur="750" fill="hold"/>
                                        <p:tgtEl>
                                          <p:spTgt spid="40"/>
                                        </p:tgtEl>
                                        <p:attrNameLst>
                                          <p:attrName>ppt_x</p:attrName>
                                        </p:attrNameLst>
                                      </p:cBhvr>
                                      <p:tavLst>
                                        <p:tav tm="0">
                                          <p:val>
                                            <p:strVal val="#ppt_x"/>
                                          </p:val>
                                        </p:tav>
                                        <p:tav tm="100000">
                                          <p:val>
                                            <p:strVal val="#ppt_x"/>
                                          </p:val>
                                        </p:tav>
                                      </p:tavLst>
                                    </p:anim>
                                    <p:anim calcmode="lin" valueType="num">
                                      <p:cBhvr additive="base">
                                        <p:cTn id="55" dur="750" fill="hold"/>
                                        <p:tgtEl>
                                          <p:spTgt spid="40"/>
                                        </p:tgtEl>
                                        <p:attrNameLst>
                                          <p:attrName>ppt_y</p:attrName>
                                        </p:attrNameLst>
                                      </p:cBhvr>
                                      <p:tavLst>
                                        <p:tav tm="0">
                                          <p:val>
                                            <p:strVal val="1+#ppt_h/2"/>
                                          </p:val>
                                        </p:tav>
                                        <p:tav tm="100000">
                                          <p:val>
                                            <p:strVal val="#ppt_y"/>
                                          </p:val>
                                        </p:tav>
                                      </p:tavLst>
                                    </p:anim>
                                  </p:childTnLst>
                                </p:cTn>
                              </p:par>
                            </p:childTnLst>
                          </p:cTn>
                        </p:par>
                        <p:par>
                          <p:cTn id="56" fill="hold">
                            <p:stCondLst>
                              <p:cond delay="8500"/>
                            </p:stCondLst>
                            <p:childTnLst>
                              <p:par>
                                <p:cTn id="57" presetID="2" presetClass="entr" presetSubtype="4" decel="10000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750" fill="hold"/>
                                        <p:tgtEl>
                                          <p:spTgt spid="41"/>
                                        </p:tgtEl>
                                        <p:attrNameLst>
                                          <p:attrName>ppt_x</p:attrName>
                                        </p:attrNameLst>
                                      </p:cBhvr>
                                      <p:tavLst>
                                        <p:tav tm="0">
                                          <p:val>
                                            <p:strVal val="#ppt_x"/>
                                          </p:val>
                                        </p:tav>
                                        <p:tav tm="100000">
                                          <p:val>
                                            <p:strVal val="#ppt_x"/>
                                          </p:val>
                                        </p:tav>
                                      </p:tavLst>
                                    </p:anim>
                                    <p:anim calcmode="lin" valueType="num">
                                      <p:cBhvr additive="base">
                                        <p:cTn id="60" dur="750" fill="hold"/>
                                        <p:tgtEl>
                                          <p:spTgt spid="41"/>
                                        </p:tgtEl>
                                        <p:attrNameLst>
                                          <p:attrName>ppt_y</p:attrName>
                                        </p:attrNameLst>
                                      </p:cBhvr>
                                      <p:tavLst>
                                        <p:tav tm="0">
                                          <p:val>
                                            <p:strVal val="1+#ppt_h/2"/>
                                          </p:val>
                                        </p:tav>
                                        <p:tav tm="100000">
                                          <p:val>
                                            <p:strVal val="#ppt_y"/>
                                          </p:val>
                                        </p:tav>
                                      </p:tavLst>
                                    </p:anim>
                                  </p:childTnLst>
                                </p:cTn>
                              </p:par>
                            </p:childTnLst>
                          </p:cTn>
                        </p:par>
                        <p:par>
                          <p:cTn id="61" fill="hold">
                            <p:stCondLst>
                              <p:cond delay="9500"/>
                            </p:stCondLst>
                            <p:childTnLst>
                              <p:par>
                                <p:cTn id="62" presetID="2" presetClass="entr" presetSubtype="4" decel="10000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additive="base">
                                        <p:cTn id="64" dur="750" fill="hold"/>
                                        <p:tgtEl>
                                          <p:spTgt spid="42"/>
                                        </p:tgtEl>
                                        <p:attrNameLst>
                                          <p:attrName>ppt_x</p:attrName>
                                        </p:attrNameLst>
                                      </p:cBhvr>
                                      <p:tavLst>
                                        <p:tav tm="0">
                                          <p:val>
                                            <p:strVal val="#ppt_x"/>
                                          </p:val>
                                        </p:tav>
                                        <p:tav tm="100000">
                                          <p:val>
                                            <p:strVal val="#ppt_x"/>
                                          </p:val>
                                        </p:tav>
                                      </p:tavLst>
                                    </p:anim>
                                    <p:anim calcmode="lin" valueType="num">
                                      <p:cBhvr additive="base">
                                        <p:cTn id="65" dur="750" fill="hold"/>
                                        <p:tgtEl>
                                          <p:spTgt spid="42"/>
                                        </p:tgtEl>
                                        <p:attrNameLst>
                                          <p:attrName>ppt_y</p:attrName>
                                        </p:attrNameLst>
                                      </p:cBhvr>
                                      <p:tavLst>
                                        <p:tav tm="0">
                                          <p:val>
                                            <p:strVal val="1+#ppt_h/2"/>
                                          </p:val>
                                        </p:tav>
                                        <p:tav tm="100000">
                                          <p:val>
                                            <p:strVal val="#ppt_y"/>
                                          </p:val>
                                        </p:tav>
                                      </p:tavLst>
                                    </p:anim>
                                  </p:childTnLst>
                                </p:cTn>
                              </p:par>
                            </p:childTnLst>
                          </p:cTn>
                        </p:par>
                        <p:par>
                          <p:cTn id="66" fill="hold">
                            <p:stCondLst>
                              <p:cond delay="10500"/>
                            </p:stCondLst>
                            <p:childTnLst>
                              <p:par>
                                <p:cTn id="67" presetID="2" presetClass="entr" presetSubtype="4" decel="100000"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750" fill="hold"/>
                                        <p:tgtEl>
                                          <p:spTgt spid="45"/>
                                        </p:tgtEl>
                                        <p:attrNameLst>
                                          <p:attrName>ppt_x</p:attrName>
                                        </p:attrNameLst>
                                      </p:cBhvr>
                                      <p:tavLst>
                                        <p:tav tm="0">
                                          <p:val>
                                            <p:strVal val="#ppt_x"/>
                                          </p:val>
                                        </p:tav>
                                        <p:tav tm="100000">
                                          <p:val>
                                            <p:strVal val="#ppt_x"/>
                                          </p:val>
                                        </p:tav>
                                      </p:tavLst>
                                    </p:anim>
                                    <p:anim calcmode="lin" valueType="num">
                                      <p:cBhvr additive="base">
                                        <p:cTn id="70" dur="75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2" grpId="0"/>
      <p:bldP spid="37" grpId="0"/>
      <p:bldP spid="38" grpId="0"/>
      <p:bldP spid="40" grpId="0"/>
      <p:bldP spid="41" grpId="0"/>
      <p:bldP spid="42" grpId="0"/>
      <p:bldP spid="43" grpId="0"/>
      <p:bldP spid="45" grpId="0"/>
      <p:bldP spid="46"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组合 10"/>
          <p:cNvGrpSpPr/>
          <p:nvPr/>
        </p:nvGrpSpPr>
        <p:grpSpPr>
          <a:xfrm>
            <a:off x="590158" y="554189"/>
            <a:ext cx="1486542" cy="521708"/>
            <a:chOff x="349800" y="270568"/>
            <a:chExt cx="1486542" cy="521708"/>
          </a:xfrm>
        </p:grpSpPr>
        <p:sp>
          <p:nvSpPr>
            <p:cNvPr id="12"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思考总结</a:t>
              </a:r>
              <a:endParaRPr lang="en-US" altLang="zh-CN" sz="1800" b="1" dirty="0">
                <a:solidFill>
                  <a:srgbClr val="2B3649"/>
                </a:solidFill>
                <a:latin typeface="+mj-ea"/>
                <a:ea typeface="+mj-ea"/>
                <a:cs typeface="+mn-ea"/>
                <a:sym typeface="+mn-lt"/>
              </a:endParaRPr>
            </a:p>
          </p:txBody>
        </p:sp>
        <p:sp>
          <p:nvSpPr>
            <p:cNvPr id="13"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反思不理性，践行理性</a:t>
              </a:r>
              <a:endParaRPr lang="en-US" altLang="zh-CN" sz="1050" dirty="0">
                <a:solidFill>
                  <a:srgbClr val="2B3649"/>
                </a:solidFill>
                <a:cs typeface="+mn-ea"/>
                <a:sym typeface="+mn-lt"/>
              </a:endParaRPr>
            </a:p>
          </p:txBody>
        </p:sp>
      </p:grpSp>
      <p:sp>
        <p:nvSpPr>
          <p:cNvPr id="14" name="文本框 5"/>
          <p:cNvSpPr txBox="1">
            <a:spLocks noChangeArrowheads="1"/>
          </p:cNvSpPr>
          <p:nvPr/>
        </p:nvSpPr>
        <p:spPr bwMode="auto">
          <a:xfrm>
            <a:off x="2194254" y="2171640"/>
            <a:ext cx="24929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对于大家行为的思考</a:t>
            </a:r>
            <a:endParaRPr lang="en-US" altLang="zh-CN" sz="2000" dirty="0">
              <a:solidFill>
                <a:srgbClr val="4F6383"/>
              </a:solidFill>
              <a:latin typeface="方正兰亭黑_GBK"/>
              <a:ea typeface="方正兰亭黑_GBK"/>
            </a:endParaRPr>
          </a:p>
        </p:txBody>
      </p:sp>
      <p:sp>
        <p:nvSpPr>
          <p:cNvPr id="15" name="文本框 5"/>
          <p:cNvSpPr txBox="1">
            <a:spLocks noChangeArrowheads="1"/>
          </p:cNvSpPr>
          <p:nvPr/>
        </p:nvSpPr>
        <p:spPr bwMode="auto">
          <a:xfrm>
            <a:off x="625543" y="1471917"/>
            <a:ext cx="1886700" cy="338554"/>
          </a:xfrm>
          <a:prstGeom prst="rect">
            <a:avLst/>
          </a:prstGeom>
          <a:gradFill>
            <a:gsLst>
              <a:gs pos="11000">
                <a:srgbClr val="2B3649"/>
              </a:gs>
              <a:gs pos="100000">
                <a:srgbClr val="3B4A62"/>
              </a:gs>
            </a:gsLst>
            <a:lin ang="2700000" scaled="0"/>
          </a:gradFill>
          <a:ln>
            <a:noFill/>
          </a:ln>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大家行为值得赞赏</a:t>
            </a:r>
          </a:p>
        </p:txBody>
      </p:sp>
      <p:sp>
        <p:nvSpPr>
          <p:cNvPr id="16" name="矩形 15"/>
          <p:cNvSpPr/>
          <p:nvPr/>
        </p:nvSpPr>
        <p:spPr>
          <a:xfrm>
            <a:off x="1046554" y="2136087"/>
            <a:ext cx="2956164" cy="954107"/>
          </a:xfrm>
          <a:prstGeom prst="rect">
            <a:avLst/>
          </a:prstGeom>
        </p:spPr>
        <p:txBody>
          <a:bodyPr wrap="square">
            <a:spAutoFit/>
          </a:bodyPr>
          <a:lstStyle/>
          <a:p>
            <a:r>
              <a:rPr lang="zh-CN" altLang="zh-CN" sz="1400" dirty="0"/>
              <a:t>舍小家保大家的行为无疑是值得赞赏敬佩的，在这次的疫情中那些逆行者、无私奉献的人们温暖着国人的心。</a:t>
            </a:r>
          </a:p>
        </p:txBody>
      </p:sp>
      <p:grpSp>
        <p:nvGrpSpPr>
          <p:cNvPr id="17" name="组合 16"/>
          <p:cNvGrpSpPr/>
          <p:nvPr/>
        </p:nvGrpSpPr>
        <p:grpSpPr>
          <a:xfrm>
            <a:off x="937086" y="2045763"/>
            <a:ext cx="3065632" cy="1234765"/>
            <a:chOff x="3820559" y="2272420"/>
            <a:chExt cx="4606155" cy="1865014"/>
          </a:xfrm>
        </p:grpSpPr>
        <p:sp>
          <p:nvSpPr>
            <p:cNvPr id="18" name="矩形 17"/>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933439" y="2045763"/>
            <a:ext cx="2956164" cy="1384995"/>
          </a:xfrm>
          <a:prstGeom prst="rect">
            <a:avLst/>
          </a:prstGeom>
        </p:spPr>
        <p:txBody>
          <a:bodyPr wrap="square">
            <a:spAutoFit/>
          </a:bodyPr>
          <a:lstStyle/>
          <a:p>
            <a:r>
              <a:rPr lang="zh-CN" altLang="zh-CN" sz="1400" dirty="0"/>
              <a:t>可以说</a:t>
            </a:r>
            <a:r>
              <a:rPr lang="zh-CN" altLang="en-US" sz="1400" dirty="0"/>
              <a:t>，</a:t>
            </a:r>
            <a:r>
              <a:rPr lang="zh-CN" altLang="zh-CN" sz="1400" dirty="0"/>
              <a:t>此次抗疫中国取得的胜利几乎是由</a:t>
            </a:r>
            <a:r>
              <a:rPr lang="zh-CN" altLang="en-US" sz="1400" dirty="0"/>
              <a:t>这样的行为</a:t>
            </a:r>
            <a:r>
              <a:rPr lang="zh-CN" altLang="zh-CN" sz="1400" dirty="0"/>
              <a:t>一步步</a:t>
            </a:r>
            <a:r>
              <a:rPr lang="zh-CN" altLang="en-US" sz="1400" dirty="0"/>
              <a:t>铸就</a:t>
            </a:r>
            <a:r>
              <a:rPr lang="zh-CN" altLang="zh-CN" sz="1400" dirty="0"/>
              <a:t>的，但中国人的大家行为并非只是在这次疫情中才有所体现，事实上，中国人的大家观念随着岁月一直延绵</a:t>
            </a:r>
            <a:r>
              <a:rPr lang="zh-CN" altLang="en-US" sz="1400" dirty="0"/>
              <a:t>，已经深深镌刻进每一个人的记忆中。</a:t>
            </a:r>
            <a:endParaRPr lang="zh-CN" altLang="zh-CN" sz="1400" dirty="0"/>
          </a:p>
        </p:txBody>
      </p:sp>
      <p:grpSp>
        <p:nvGrpSpPr>
          <p:cNvPr id="24" name="组合 23"/>
          <p:cNvGrpSpPr/>
          <p:nvPr/>
        </p:nvGrpSpPr>
        <p:grpSpPr>
          <a:xfrm>
            <a:off x="823970" y="1955440"/>
            <a:ext cx="3218565" cy="1569380"/>
            <a:chOff x="3820559" y="2272420"/>
            <a:chExt cx="4606155" cy="1865014"/>
          </a:xfrm>
        </p:grpSpPr>
        <p:sp>
          <p:nvSpPr>
            <p:cNvPr id="25" name="矩形 24"/>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cxnSp>
        <p:nvCxnSpPr>
          <p:cNvPr id="30" name="直接连接符 29"/>
          <p:cNvCxnSpPr/>
          <p:nvPr/>
        </p:nvCxnSpPr>
        <p:spPr>
          <a:xfrm>
            <a:off x="1115252" y="2873766"/>
            <a:ext cx="0" cy="600011"/>
          </a:xfrm>
          <a:prstGeom prst="line">
            <a:avLst/>
          </a:prstGeom>
          <a:ln>
            <a:solidFill>
              <a:srgbClr val="22376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693982" y="2873766"/>
            <a:ext cx="0" cy="600011"/>
          </a:xfrm>
          <a:prstGeom prst="line">
            <a:avLst/>
          </a:prstGeom>
          <a:ln>
            <a:solidFill>
              <a:srgbClr val="22376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404617" y="2191732"/>
            <a:ext cx="0" cy="612353"/>
          </a:xfrm>
          <a:prstGeom prst="line">
            <a:avLst/>
          </a:prstGeom>
          <a:ln>
            <a:solidFill>
              <a:srgbClr val="22376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983347" y="2318994"/>
            <a:ext cx="0" cy="485091"/>
          </a:xfrm>
          <a:prstGeom prst="line">
            <a:avLst/>
          </a:prstGeom>
          <a:ln>
            <a:solidFill>
              <a:srgbClr val="223762"/>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292704" y="2880056"/>
            <a:ext cx="8346922" cy="0"/>
          </a:xfrm>
          <a:prstGeom prst="straightConnector1">
            <a:avLst/>
          </a:prstGeom>
          <a:ln>
            <a:solidFill>
              <a:srgbClr val="3B4A62"/>
            </a:solidFill>
            <a:tailEnd type="triangle"/>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919994" y="2678509"/>
            <a:ext cx="390517" cy="390517"/>
          </a:xfrm>
          <a:prstGeom prst="ellipse">
            <a:avLst/>
          </a:prstGeom>
          <a:gradFill>
            <a:gsLst>
              <a:gs pos="11000">
                <a:srgbClr val="2B3649"/>
              </a:gs>
              <a:gs pos="100000">
                <a:srgbClr val="3B4A62"/>
              </a:gs>
            </a:gsLst>
            <a:lin ang="2700000"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white"/>
                </a:solidFill>
                <a:latin typeface="+mj-lt"/>
              </a:rPr>
              <a:t>1</a:t>
            </a:r>
            <a:endParaRPr lang="zh-CN" altLang="en-US" sz="1200" dirty="0">
              <a:solidFill>
                <a:prstClr val="white"/>
              </a:solidFill>
              <a:latin typeface="+mj-lt"/>
            </a:endParaRPr>
          </a:p>
        </p:txBody>
      </p:sp>
      <p:sp>
        <p:nvSpPr>
          <p:cNvPr id="36" name="椭圆 35"/>
          <p:cNvSpPr/>
          <p:nvPr/>
        </p:nvSpPr>
        <p:spPr>
          <a:xfrm>
            <a:off x="3209359" y="2678508"/>
            <a:ext cx="390517" cy="390517"/>
          </a:xfrm>
          <a:prstGeom prst="ellipse">
            <a:avLst/>
          </a:prstGeom>
          <a:gradFill>
            <a:gsLst>
              <a:gs pos="11000">
                <a:srgbClr val="2B3649"/>
              </a:gs>
              <a:gs pos="100000">
                <a:srgbClr val="3B4A62"/>
              </a:gs>
            </a:gsLst>
            <a:lin ang="2700000"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2</a:t>
            </a:r>
            <a:endParaRPr lang="zh-CN" altLang="en-US" sz="1200">
              <a:solidFill>
                <a:prstClr val="white"/>
              </a:solidFill>
              <a:latin typeface="+mj-lt"/>
            </a:endParaRPr>
          </a:p>
        </p:txBody>
      </p:sp>
      <p:sp>
        <p:nvSpPr>
          <p:cNvPr id="37" name="椭圆 36"/>
          <p:cNvSpPr/>
          <p:nvPr/>
        </p:nvSpPr>
        <p:spPr>
          <a:xfrm>
            <a:off x="5498724" y="2678508"/>
            <a:ext cx="390517" cy="390517"/>
          </a:xfrm>
          <a:prstGeom prst="ellipse">
            <a:avLst/>
          </a:prstGeom>
          <a:gradFill>
            <a:gsLst>
              <a:gs pos="11000">
                <a:srgbClr val="2B3649"/>
              </a:gs>
              <a:gs pos="100000">
                <a:srgbClr val="3B4A62"/>
              </a:gs>
            </a:gsLst>
            <a:lin ang="2700000"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3</a:t>
            </a:r>
            <a:endParaRPr lang="zh-CN" altLang="en-US" sz="1200">
              <a:solidFill>
                <a:prstClr val="white"/>
              </a:solidFill>
              <a:latin typeface="+mj-lt"/>
            </a:endParaRPr>
          </a:p>
        </p:txBody>
      </p:sp>
      <p:sp>
        <p:nvSpPr>
          <p:cNvPr id="38" name="椭圆 37"/>
          <p:cNvSpPr/>
          <p:nvPr/>
        </p:nvSpPr>
        <p:spPr>
          <a:xfrm>
            <a:off x="7788089" y="2709540"/>
            <a:ext cx="390517" cy="390517"/>
          </a:xfrm>
          <a:prstGeom prst="ellipse">
            <a:avLst/>
          </a:prstGeom>
          <a:gradFill>
            <a:gsLst>
              <a:gs pos="11000">
                <a:srgbClr val="2B3649"/>
              </a:gs>
              <a:gs pos="100000">
                <a:srgbClr val="3B4A62"/>
              </a:gs>
            </a:gsLst>
            <a:lin ang="2700000" scaled="0"/>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4</a:t>
            </a:r>
            <a:endParaRPr lang="zh-CN" altLang="en-US" sz="1200">
              <a:solidFill>
                <a:prstClr val="white"/>
              </a:solidFill>
              <a:latin typeface="+mj-lt"/>
            </a:endParaRPr>
          </a:p>
        </p:txBody>
      </p:sp>
      <p:grpSp>
        <p:nvGrpSpPr>
          <p:cNvPr id="39" name="组合 38"/>
          <p:cNvGrpSpPr/>
          <p:nvPr/>
        </p:nvGrpSpPr>
        <p:grpSpPr>
          <a:xfrm>
            <a:off x="459566" y="1661260"/>
            <a:ext cx="1833727" cy="852971"/>
            <a:chOff x="491840" y="1543065"/>
            <a:chExt cx="1833727" cy="852971"/>
          </a:xfrm>
        </p:grpSpPr>
        <p:sp>
          <p:nvSpPr>
            <p:cNvPr id="40" name="矩形 39"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a:off x="491983" y="1820091"/>
              <a:ext cx="1833584" cy="575945"/>
            </a:xfrm>
            <a:prstGeom prst="rect">
              <a:avLst/>
            </a:prstGeom>
          </p:spPr>
          <p:txBody>
            <a:bodyPr wrap="square">
              <a:spAutoFit/>
            </a:bodyPr>
            <a:lstStyle/>
            <a:p>
              <a:r>
                <a:rPr lang="en-US" altLang="zh-CN" sz="1050" dirty="0"/>
                <a:t>2008</a:t>
              </a:r>
              <a:r>
                <a:rPr lang="zh-CN" altLang="zh-CN" sz="1050" dirty="0"/>
                <a:t>年汶川地震，举全国之力救助灾区，一省包一市在当时就有先例。</a:t>
              </a:r>
            </a:p>
          </p:txBody>
        </p:sp>
        <p:sp>
          <p:nvSpPr>
            <p:cNvPr id="41" name="矩形 40"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flipH="1">
              <a:off x="491840" y="1543065"/>
              <a:ext cx="1415143" cy="276999"/>
            </a:xfrm>
            <a:prstGeom prst="rect">
              <a:avLst/>
            </a:prstGeom>
          </p:spPr>
          <p:txBody>
            <a:bodyPr wrap="square">
              <a:spAutoFit/>
            </a:bodyPr>
            <a:lstStyle/>
            <a:p>
              <a:pPr algn="ctr"/>
              <a:r>
                <a:rPr lang="zh-CN" altLang="en-US" sz="1200" dirty="0">
                  <a:solidFill>
                    <a:schemeClr val="tx1">
                      <a:lumMod val="50000"/>
                      <a:lumOff val="50000"/>
                    </a:schemeClr>
                  </a:solidFill>
                  <a:latin typeface="+mj-lt"/>
                  <a:ea typeface="微软雅黑" panose="020B0503020204020204" charset="-122"/>
                </a:rPr>
                <a:t>抢险救灾</a:t>
              </a:r>
            </a:p>
          </p:txBody>
        </p:sp>
        <p:cxnSp>
          <p:nvCxnSpPr>
            <p:cNvPr id="42" name="直接连接符 4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CxnSpPr/>
            <p:nvPr/>
          </p:nvCxnSpPr>
          <p:spPr>
            <a:xfrm>
              <a:off x="1027348" y="1848666"/>
              <a:ext cx="344129" cy="0"/>
            </a:xfrm>
            <a:prstGeom prst="line">
              <a:avLst/>
            </a:prstGeom>
            <a:ln w="1905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2394409" y="3112403"/>
            <a:ext cx="1927000" cy="1160066"/>
            <a:chOff x="2426683" y="2994208"/>
            <a:chExt cx="1927000" cy="1160066"/>
          </a:xfrm>
        </p:grpSpPr>
        <p:sp>
          <p:nvSpPr>
            <p:cNvPr id="44" name="矩形 43"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a:off x="2426683" y="3299809"/>
              <a:ext cx="1927000" cy="854465"/>
            </a:xfrm>
            <a:prstGeom prst="rect">
              <a:avLst/>
            </a:prstGeom>
          </p:spPr>
          <p:txBody>
            <a:bodyPr wrap="square">
              <a:spAutoFit/>
            </a:bodyPr>
            <a:lstStyle/>
            <a:p>
              <a:pPr algn="ctr" defTabSz="914400">
                <a:lnSpc>
                  <a:spcPct val="120000"/>
                </a:lnSpc>
                <a:defRPr/>
              </a:pPr>
              <a:r>
                <a:rPr lang="zh-CN" altLang="en-US" sz="1050" dirty="0">
                  <a:sym typeface="Arial" panose="020B0604020202020204" pitchFamily="34" charset="0"/>
                </a:rPr>
                <a:t>每次撤侨，都是对大家精神的一种体现。侨民也是我们的同胞，作为这个集体的一部分，值得我们的关心与支持</a:t>
              </a:r>
            </a:p>
          </p:txBody>
        </p:sp>
        <p:sp>
          <p:nvSpPr>
            <p:cNvPr id="45" name="矩形 44"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flipH="1">
              <a:off x="2686961" y="2994208"/>
              <a:ext cx="1415143" cy="276999"/>
            </a:xfrm>
            <a:prstGeom prst="rect">
              <a:avLst/>
            </a:prstGeom>
          </p:spPr>
          <p:txBody>
            <a:bodyPr wrap="square">
              <a:spAutoFit/>
            </a:bodyPr>
            <a:lstStyle/>
            <a:p>
              <a:pPr algn="ctr"/>
              <a:r>
                <a:rPr lang="zh-CN" altLang="en-US" sz="1200" dirty="0">
                  <a:solidFill>
                    <a:schemeClr val="tx1">
                      <a:lumMod val="50000"/>
                      <a:lumOff val="50000"/>
                    </a:schemeClr>
                  </a:solidFill>
                  <a:latin typeface="+mj-lt"/>
                  <a:ea typeface="微软雅黑" panose="020B0503020204020204" charset="-122"/>
                </a:rPr>
                <a:t>撤侨行动</a:t>
              </a:r>
            </a:p>
          </p:txBody>
        </p:sp>
        <p:cxnSp>
          <p:nvCxnSpPr>
            <p:cNvPr id="46" name="直接连接符 45"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CxnSpPr/>
            <p:nvPr/>
          </p:nvCxnSpPr>
          <p:spPr>
            <a:xfrm>
              <a:off x="3222469" y="3299809"/>
              <a:ext cx="344129" cy="0"/>
            </a:xfrm>
            <a:prstGeom prst="line">
              <a:avLst/>
            </a:prstGeom>
            <a:ln w="1905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623846" y="1641914"/>
            <a:ext cx="2081169" cy="981578"/>
            <a:chOff x="4656121" y="1523719"/>
            <a:chExt cx="2055862" cy="981578"/>
          </a:xfrm>
        </p:grpSpPr>
        <p:sp>
          <p:nvSpPr>
            <p:cNvPr id="48" name="矩形 47"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a:off x="4656121" y="1844732"/>
              <a:ext cx="2055862" cy="660565"/>
            </a:xfrm>
            <a:prstGeom prst="rect">
              <a:avLst/>
            </a:prstGeom>
          </p:spPr>
          <p:txBody>
            <a:bodyPr wrap="square">
              <a:spAutoFit/>
            </a:bodyPr>
            <a:lstStyle/>
            <a:p>
              <a:pPr algn="ctr" defTabSz="914400">
                <a:lnSpc>
                  <a:spcPct val="120000"/>
                </a:lnSpc>
                <a:defRPr/>
              </a:pPr>
              <a:r>
                <a:rPr lang="zh-CN" altLang="zh-CN" sz="1050" dirty="0"/>
                <a:t>两弹元勋邓稼先先生为祖国奋战一生</a:t>
              </a:r>
              <a:r>
                <a:rPr lang="zh-CN" altLang="en-US" sz="1050" dirty="0"/>
                <a:t>，与亲人聚少离多，为国家换来了安全的军事外交地位</a:t>
              </a:r>
              <a:endParaRPr lang="zh-CN" altLang="en-US" sz="700" kern="0" dirty="0">
                <a:solidFill>
                  <a:schemeClr val="bg1">
                    <a:lumMod val="50000"/>
                  </a:schemeClr>
                </a:solidFill>
                <a:ea typeface="微软雅黑" panose="020B0503020204020204" charset="-122"/>
                <a:cs typeface="Arial" panose="020B0604020202020204" pitchFamily="34" charset="0"/>
                <a:sym typeface="Arial" panose="020B0604020202020204" pitchFamily="34" charset="0"/>
              </a:endParaRPr>
            </a:p>
          </p:txBody>
        </p:sp>
        <p:sp>
          <p:nvSpPr>
            <p:cNvPr id="49" name="矩形 48"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flipH="1">
              <a:off x="5001168" y="1523719"/>
              <a:ext cx="1415143" cy="276999"/>
            </a:xfrm>
            <a:prstGeom prst="rect">
              <a:avLst/>
            </a:prstGeom>
          </p:spPr>
          <p:txBody>
            <a:bodyPr wrap="square">
              <a:spAutoFit/>
            </a:bodyPr>
            <a:lstStyle/>
            <a:p>
              <a:pPr algn="ctr"/>
              <a:r>
                <a:rPr lang="zh-CN" altLang="en-US" sz="1200" dirty="0">
                  <a:solidFill>
                    <a:schemeClr val="tx1">
                      <a:lumMod val="50000"/>
                      <a:lumOff val="50000"/>
                    </a:schemeClr>
                  </a:solidFill>
                  <a:latin typeface="+mj-lt"/>
                  <a:ea typeface="微软雅黑" panose="020B0503020204020204" charset="-122"/>
                </a:rPr>
                <a:t>科研攻坚</a:t>
              </a:r>
            </a:p>
          </p:txBody>
        </p:sp>
        <p:cxnSp>
          <p:nvCxnSpPr>
            <p:cNvPr id="50" name="直接连接符 49"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CxnSpPr/>
            <p:nvPr/>
          </p:nvCxnSpPr>
          <p:spPr>
            <a:xfrm>
              <a:off x="5580769" y="1844732"/>
              <a:ext cx="344129" cy="0"/>
            </a:xfrm>
            <a:prstGeom prst="line">
              <a:avLst/>
            </a:prstGeom>
            <a:ln w="1905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7066556" y="3112403"/>
            <a:ext cx="1833584" cy="1160066"/>
            <a:chOff x="7098830" y="2994208"/>
            <a:chExt cx="1833584" cy="1160066"/>
          </a:xfrm>
        </p:grpSpPr>
        <p:sp>
          <p:nvSpPr>
            <p:cNvPr id="52" name="矩形 51"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a:off x="7098830" y="3299809"/>
              <a:ext cx="1833584" cy="854465"/>
            </a:xfrm>
            <a:prstGeom prst="rect">
              <a:avLst/>
            </a:prstGeom>
          </p:spPr>
          <p:txBody>
            <a:bodyPr wrap="square">
              <a:spAutoFit/>
            </a:bodyPr>
            <a:lstStyle/>
            <a:p>
              <a:pPr algn="ctr" defTabSz="914400">
                <a:lnSpc>
                  <a:spcPct val="120000"/>
                </a:lnSpc>
                <a:defRPr/>
              </a:pPr>
              <a:r>
                <a:rPr lang="zh-CN" altLang="en-US" sz="1050" dirty="0">
                  <a:sym typeface="Arial" panose="020B0604020202020204" pitchFamily="34" charset="0"/>
                </a:rPr>
                <a:t>每年的感动中国人物总能煽动无数人的眼泪，正是由于他们舍小家为大家的行为超越了人们的一般行为</a:t>
              </a:r>
            </a:p>
          </p:txBody>
        </p:sp>
        <p:sp>
          <p:nvSpPr>
            <p:cNvPr id="53" name="矩形 52"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SpPr/>
            <p:nvPr/>
          </p:nvSpPr>
          <p:spPr>
            <a:xfrm flipH="1">
              <a:off x="7265692" y="2994208"/>
              <a:ext cx="1415143" cy="276999"/>
            </a:xfrm>
            <a:prstGeom prst="rect">
              <a:avLst/>
            </a:prstGeom>
          </p:spPr>
          <p:txBody>
            <a:bodyPr wrap="square">
              <a:spAutoFit/>
            </a:bodyPr>
            <a:lstStyle/>
            <a:p>
              <a:pPr algn="ctr"/>
              <a:r>
                <a:rPr lang="zh-CN" altLang="en-US" sz="1200" dirty="0">
                  <a:solidFill>
                    <a:schemeClr val="tx1">
                      <a:lumMod val="50000"/>
                      <a:lumOff val="50000"/>
                    </a:schemeClr>
                  </a:solidFill>
                  <a:latin typeface="+mj-lt"/>
                  <a:ea typeface="微软雅黑" panose="020B0503020204020204" charset="-122"/>
                </a:rPr>
                <a:t>善行义举</a:t>
              </a:r>
            </a:p>
          </p:txBody>
        </p:sp>
        <p:cxnSp>
          <p:nvCxnSpPr>
            <p:cNvPr id="54" name="直接连接符 53" descr="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
            <p:cNvCxnSpPr/>
            <p:nvPr/>
          </p:nvCxnSpPr>
          <p:spPr>
            <a:xfrm>
              <a:off x="7801200" y="3299809"/>
              <a:ext cx="344129" cy="0"/>
            </a:xfrm>
            <a:prstGeom prst="line">
              <a:avLst/>
            </a:prstGeom>
            <a:ln w="1905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58" name="文本框 5"/>
          <p:cNvSpPr txBox="1">
            <a:spLocks noChangeArrowheads="1"/>
          </p:cNvSpPr>
          <p:nvPr/>
        </p:nvSpPr>
        <p:spPr bwMode="auto">
          <a:xfrm>
            <a:off x="625543" y="1198807"/>
            <a:ext cx="1005403"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光辉岁月</a:t>
            </a:r>
          </a:p>
        </p:txBody>
      </p:sp>
      <p:pic>
        <p:nvPicPr>
          <p:cNvPr id="59" name="图片 58" descr="7fb468629a2ef1547e82087a708928c3"/>
          <p:cNvPicPr/>
          <p:nvPr/>
        </p:nvPicPr>
        <p:blipFill>
          <a:blip r:embed="rId4"/>
          <a:stretch>
            <a:fillRect/>
          </a:stretch>
        </p:blipFill>
        <p:spPr>
          <a:xfrm>
            <a:off x="375406" y="3507787"/>
            <a:ext cx="1870210" cy="1246900"/>
          </a:xfrm>
          <a:prstGeom prst="rect">
            <a:avLst/>
          </a:prstGeom>
        </p:spPr>
      </p:pic>
      <p:pic>
        <p:nvPicPr>
          <p:cNvPr id="60" name="图片 59"/>
          <p:cNvPicPr/>
          <p:nvPr/>
        </p:nvPicPr>
        <p:blipFill>
          <a:blip r:embed="rId5"/>
          <a:stretch>
            <a:fillRect/>
          </a:stretch>
        </p:blipFill>
        <p:spPr>
          <a:xfrm>
            <a:off x="2465705" y="489585"/>
            <a:ext cx="2105025" cy="1473200"/>
          </a:xfrm>
          <a:prstGeom prst="rect">
            <a:avLst/>
          </a:prstGeom>
          <a:noFill/>
          <a:ln>
            <a:noFill/>
          </a:ln>
        </p:spPr>
      </p:pic>
      <p:pic>
        <p:nvPicPr>
          <p:cNvPr id="61" name="图片 60"/>
          <p:cNvPicPr/>
          <p:nvPr/>
        </p:nvPicPr>
        <p:blipFill>
          <a:blip r:embed="rId6"/>
          <a:stretch>
            <a:fillRect/>
          </a:stretch>
        </p:blipFill>
        <p:spPr>
          <a:xfrm>
            <a:off x="4297140" y="3538913"/>
            <a:ext cx="2846838" cy="1308674"/>
          </a:xfrm>
          <a:prstGeom prst="rect">
            <a:avLst/>
          </a:prstGeom>
          <a:noFill/>
          <a:ln>
            <a:noFill/>
          </a:ln>
        </p:spPr>
      </p:pic>
      <p:pic>
        <p:nvPicPr>
          <p:cNvPr id="62" name="图片 61" descr="e61190ef76c6a7ef89c0a44cf1faaf51f2de66f1"/>
          <p:cNvPicPr/>
          <p:nvPr/>
        </p:nvPicPr>
        <p:blipFill>
          <a:blip r:embed="rId7"/>
          <a:stretch>
            <a:fillRect/>
          </a:stretch>
        </p:blipFill>
        <p:spPr>
          <a:xfrm>
            <a:off x="6756691" y="550785"/>
            <a:ext cx="2024470" cy="1333229"/>
          </a:xfrm>
          <a:prstGeom prst="rect">
            <a:avLst/>
          </a:prstGeom>
        </p:spPr>
      </p:pic>
      <p:sp>
        <p:nvSpPr>
          <p:cNvPr id="2" name="文本框 1"/>
          <p:cNvSpPr txBox="1"/>
          <p:nvPr/>
        </p:nvSpPr>
        <p:spPr>
          <a:xfrm>
            <a:off x="1520796" y="572688"/>
            <a:ext cx="909223" cy="300082"/>
          </a:xfrm>
          <a:prstGeom prst="rect">
            <a:avLst/>
          </a:prstGeom>
          <a:noFill/>
        </p:spPr>
        <p:txBody>
          <a:bodyPr wrap="none" rtlCol="0">
            <a:spAutoFit/>
          </a:bodyPr>
          <a:lstStyle/>
          <a:p>
            <a:r>
              <a:rPr lang="en-US" altLang="zh-CN" b="1" dirty="0"/>
              <a:t>----</a:t>
            </a:r>
            <a:r>
              <a:rPr lang="zh-CN" altLang="en-US" b="1" dirty="0"/>
              <a:t>逆行者</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3" nodeType="clickEffect">
                                  <p:stCondLst>
                                    <p:cond delay="0"/>
                                  </p:stCondLst>
                                  <p:childTnLst>
                                    <p:animMotion origin="layout" path="M 4.72222E-6 -1.11111E-6 L -0.17622 -0.21451 " pathEditMode="relative" rAng="0" ptsTypes="AA">
                                      <p:cBhvr>
                                        <p:cTn id="16" dur="1300" fill="hold"/>
                                        <p:tgtEl>
                                          <p:spTgt spid="14"/>
                                        </p:tgtEl>
                                        <p:attrNameLst>
                                          <p:attrName>ppt_x</p:attrName>
                                          <p:attrName>ppt_y</p:attrName>
                                        </p:attrNameLst>
                                      </p:cBhvr>
                                      <p:rCtr x="-8819" y="-10741"/>
                                    </p:animMotion>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par>
                                <p:cTn id="21" presetID="21" presetClass="entr" presetSubtype="1" fill="hold" nodeType="with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wheel(1)">
                                      <p:cBhvr>
                                        <p:cTn id="23" dur="1000"/>
                                        <p:tgtEl>
                                          <p:spTgt spid="17"/>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 nodeType="clickEffect">
                                  <p:stCondLst>
                                    <p:cond delay="0"/>
                                  </p:stCondLst>
                                  <p:childTnLst>
                                    <p:animEffect transition="out" filter="wipe(up)">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par>
                                <p:cTn id="33" presetID="21" presetClass="exit" presetSubtype="1" fill="hold" nodeType="withEffect">
                                  <p:stCondLst>
                                    <p:cond delay="0"/>
                                  </p:stCondLst>
                                  <p:childTnLst>
                                    <p:animEffect transition="out" filter="wheel(1)">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childTnLst>
                          </p:cTn>
                        </p:par>
                        <p:par>
                          <p:cTn id="36" fill="hold">
                            <p:stCondLst>
                              <p:cond delay="500"/>
                            </p:stCondLst>
                            <p:childTnLst>
                              <p:par>
                                <p:cTn id="37" presetID="21" presetClass="entr" presetSubtype="1"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heel(1)">
                                      <p:cBhvr>
                                        <p:cTn id="39" dur="1000"/>
                                        <p:tgtEl>
                                          <p:spTgt spid="24"/>
                                        </p:tgtEl>
                                      </p:cBhvr>
                                    </p:animEffect>
                                  </p:childTnLst>
                                </p:cTn>
                              </p:par>
                            </p:childTnLst>
                          </p:cTn>
                        </p:par>
                        <p:par>
                          <p:cTn id="40" fill="hold">
                            <p:stCondLst>
                              <p:cond delay="1500"/>
                            </p:stCondLst>
                            <p:childTnLst>
                              <p:par>
                                <p:cTn id="41" presetID="22" presetClass="entr" presetSubtype="4"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1" fill="hold" grpId="1" nodeType="clickEffect">
                                  <p:stCondLst>
                                    <p:cond delay="0"/>
                                  </p:stCondLst>
                                  <p:childTnLst>
                                    <p:animEffect transition="out" filter="wipe(up)">
                                      <p:cBhvr>
                                        <p:cTn id="47" dur="500"/>
                                        <p:tgtEl>
                                          <p:spTgt spid="23"/>
                                        </p:tgtEl>
                                      </p:cBhvr>
                                    </p:animEffect>
                                    <p:set>
                                      <p:cBhvr>
                                        <p:cTn id="48" dur="1" fill="hold">
                                          <p:stCondLst>
                                            <p:cond delay="499"/>
                                          </p:stCondLst>
                                        </p:cTn>
                                        <p:tgtEl>
                                          <p:spTgt spid="23"/>
                                        </p:tgtEl>
                                        <p:attrNameLst>
                                          <p:attrName>style.visibility</p:attrName>
                                        </p:attrNameLst>
                                      </p:cBhvr>
                                      <p:to>
                                        <p:strVal val="hidden"/>
                                      </p:to>
                                    </p:set>
                                  </p:childTnLst>
                                </p:cTn>
                              </p:par>
                              <p:par>
                                <p:cTn id="49" presetID="21" presetClass="exit" presetSubtype="1" fill="hold" nodeType="withEffect">
                                  <p:stCondLst>
                                    <p:cond delay="0"/>
                                  </p:stCondLst>
                                  <p:childTnLst>
                                    <p:animEffect transition="out" filter="wheel(1)">
                                      <p:cBhvr>
                                        <p:cTn id="50" dur="500"/>
                                        <p:tgtEl>
                                          <p:spTgt spid="24"/>
                                        </p:tgtEl>
                                      </p:cBhvr>
                                    </p:animEffect>
                                    <p:set>
                                      <p:cBhvr>
                                        <p:cTn id="51" dur="1" fill="hold">
                                          <p:stCondLst>
                                            <p:cond delay="499"/>
                                          </p:stCondLst>
                                        </p:cTn>
                                        <p:tgtEl>
                                          <p:spTgt spid="24"/>
                                        </p:tgtEl>
                                        <p:attrNameLst>
                                          <p:attrName>style.visibility</p:attrName>
                                        </p:attrNameLst>
                                      </p:cBhvr>
                                      <p:to>
                                        <p:strVal val="hidden"/>
                                      </p:to>
                                    </p:set>
                                  </p:childTnLst>
                                </p:cTn>
                              </p:par>
                              <p:par>
                                <p:cTn id="52" presetID="22" presetClass="exit" presetSubtype="2" fill="hold" grpId="1" nodeType="withEffect">
                                  <p:stCondLst>
                                    <p:cond delay="0"/>
                                  </p:stCondLst>
                                  <p:childTnLst>
                                    <p:animEffect transition="out" filter="wipe(right)">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10" presetClass="exit" presetSubtype="0" fill="hold" grpId="2" nodeType="after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22" presetClass="entr" presetSubtype="8"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left)">
                                      <p:cBhvr>
                                        <p:cTn id="65" dur="500"/>
                                        <p:tgtEl>
                                          <p:spTgt spid="34"/>
                                        </p:tgtEl>
                                      </p:cBhvr>
                                    </p:animEffect>
                                  </p:childTnLst>
                                </p:cTn>
                              </p:par>
                            </p:childTnLst>
                          </p:cTn>
                        </p:par>
                        <p:par>
                          <p:cTn id="66" fill="hold">
                            <p:stCondLst>
                              <p:cond delay="1500"/>
                            </p:stCondLst>
                            <p:childTnLst>
                              <p:par>
                                <p:cTn id="67" presetID="53" presetClass="entr" presetSubtype="16"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animEffect transition="in" filter="fade">
                                      <p:cBhvr>
                                        <p:cTn id="71" dur="500"/>
                                        <p:tgtEl>
                                          <p:spTgt spid="35"/>
                                        </p:tgtEl>
                                      </p:cBhvr>
                                    </p:animEffect>
                                  </p:childTnLst>
                                </p:cTn>
                              </p:par>
                              <p:par>
                                <p:cTn id="72" presetID="53" presetClass="entr" presetSubtype="16" fill="hold" grpId="0" nodeType="withEffect">
                                  <p:stCondLst>
                                    <p:cond delay="25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ppt_w</p:attrName>
                                        </p:attrNameLst>
                                      </p:cBhvr>
                                      <p:tavLst>
                                        <p:tav tm="0">
                                          <p:val>
                                            <p:fltVal val="0"/>
                                          </p:val>
                                        </p:tav>
                                        <p:tav tm="100000">
                                          <p:val>
                                            <p:strVal val="#ppt_w"/>
                                          </p:val>
                                        </p:tav>
                                      </p:tavLst>
                                    </p:anim>
                                    <p:anim calcmode="lin" valueType="num">
                                      <p:cBhvr>
                                        <p:cTn id="75" dur="500" fill="hold"/>
                                        <p:tgtEl>
                                          <p:spTgt spid="36"/>
                                        </p:tgtEl>
                                        <p:attrNameLst>
                                          <p:attrName>ppt_h</p:attrName>
                                        </p:attrNameLst>
                                      </p:cBhvr>
                                      <p:tavLst>
                                        <p:tav tm="0">
                                          <p:val>
                                            <p:fltVal val="0"/>
                                          </p:val>
                                        </p:tav>
                                        <p:tav tm="100000">
                                          <p:val>
                                            <p:strVal val="#ppt_h"/>
                                          </p:val>
                                        </p:tav>
                                      </p:tavLst>
                                    </p:anim>
                                    <p:animEffect transition="in" filter="fade">
                                      <p:cBhvr>
                                        <p:cTn id="76" dur="500"/>
                                        <p:tgtEl>
                                          <p:spTgt spid="36"/>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37"/>
                                        </p:tgtEl>
                                        <p:attrNameLst>
                                          <p:attrName>style.visibility</p:attrName>
                                        </p:attrNameLst>
                                      </p:cBhvr>
                                      <p:to>
                                        <p:strVal val="visible"/>
                                      </p:to>
                                    </p:set>
                                    <p:anim calcmode="lin" valueType="num">
                                      <p:cBhvr>
                                        <p:cTn id="79" dur="500" fill="hold"/>
                                        <p:tgtEl>
                                          <p:spTgt spid="37"/>
                                        </p:tgtEl>
                                        <p:attrNameLst>
                                          <p:attrName>ppt_w</p:attrName>
                                        </p:attrNameLst>
                                      </p:cBhvr>
                                      <p:tavLst>
                                        <p:tav tm="0">
                                          <p:val>
                                            <p:fltVal val="0"/>
                                          </p:val>
                                        </p:tav>
                                        <p:tav tm="100000">
                                          <p:val>
                                            <p:strVal val="#ppt_w"/>
                                          </p:val>
                                        </p:tav>
                                      </p:tavLst>
                                    </p:anim>
                                    <p:anim calcmode="lin" valueType="num">
                                      <p:cBhvr>
                                        <p:cTn id="80" dur="500" fill="hold"/>
                                        <p:tgtEl>
                                          <p:spTgt spid="37"/>
                                        </p:tgtEl>
                                        <p:attrNameLst>
                                          <p:attrName>ppt_h</p:attrName>
                                        </p:attrNameLst>
                                      </p:cBhvr>
                                      <p:tavLst>
                                        <p:tav tm="0">
                                          <p:val>
                                            <p:fltVal val="0"/>
                                          </p:val>
                                        </p:tav>
                                        <p:tav tm="100000">
                                          <p:val>
                                            <p:strVal val="#ppt_h"/>
                                          </p:val>
                                        </p:tav>
                                      </p:tavLst>
                                    </p:anim>
                                    <p:animEffect transition="in" filter="fade">
                                      <p:cBhvr>
                                        <p:cTn id="81" dur="500"/>
                                        <p:tgtEl>
                                          <p:spTgt spid="37"/>
                                        </p:tgtEl>
                                      </p:cBhvr>
                                    </p:animEffect>
                                  </p:childTnLst>
                                </p:cTn>
                              </p:par>
                              <p:par>
                                <p:cTn id="82" presetID="53" presetClass="entr" presetSubtype="16" fill="hold" grpId="0" nodeType="withEffect">
                                  <p:stCondLst>
                                    <p:cond delay="75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childTnLst>
                          </p:cTn>
                        </p:par>
                        <p:par>
                          <p:cTn id="87" fill="hold">
                            <p:stCondLst>
                              <p:cond delay="2750"/>
                            </p:stCondLst>
                            <p:childTnLst>
                              <p:par>
                                <p:cTn id="88" presetID="22" presetClass="entr" presetSubtype="4" fill="hold"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wipe(down)">
                                      <p:cBhvr>
                                        <p:cTn id="90" dur="500"/>
                                        <p:tgtEl>
                                          <p:spTgt spid="30"/>
                                        </p:tgtEl>
                                      </p:cBhvr>
                                    </p:animEffect>
                                  </p:childTnLst>
                                </p:cTn>
                              </p:par>
                              <p:par>
                                <p:cTn id="91" presetID="22" presetClass="entr" presetSubtype="4"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ipe(down)">
                                      <p:cBhvr>
                                        <p:cTn id="93" dur="500"/>
                                        <p:tgtEl>
                                          <p:spTgt spid="32"/>
                                        </p:tgtEl>
                                      </p:cBhvr>
                                    </p:animEffect>
                                  </p:childTnLst>
                                </p:cTn>
                              </p:par>
                              <p:par>
                                <p:cTn id="94" presetID="22" presetClass="entr" presetSubtype="4" fill="hold" nodeType="with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wipe(down)">
                                      <p:cBhvr>
                                        <p:cTn id="96" dur="500"/>
                                        <p:tgtEl>
                                          <p:spTgt spid="31"/>
                                        </p:tgtEl>
                                      </p:cBhvr>
                                    </p:animEffect>
                                  </p:childTnLst>
                                </p:cTn>
                              </p:par>
                              <p:par>
                                <p:cTn id="97" presetID="22" presetClass="entr" presetSubtype="4"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wipe(down)">
                                      <p:cBhvr>
                                        <p:cTn id="99" dur="500"/>
                                        <p:tgtEl>
                                          <p:spTgt spid="33"/>
                                        </p:tgtEl>
                                      </p:cBhvr>
                                    </p:animEffect>
                                  </p:childTnLst>
                                </p:cTn>
                              </p:par>
                            </p:childTnLst>
                          </p:cTn>
                        </p:par>
                        <p:par>
                          <p:cTn id="100" fill="hold">
                            <p:stCondLst>
                              <p:cond delay="3250"/>
                            </p:stCondLst>
                            <p:childTnLst>
                              <p:par>
                                <p:cTn id="101" presetID="47" presetClass="entr" presetSubtype="0" fill="hold"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1000"/>
                                        <p:tgtEl>
                                          <p:spTgt spid="39"/>
                                        </p:tgtEl>
                                      </p:cBhvr>
                                    </p:animEffect>
                                    <p:anim calcmode="lin" valueType="num">
                                      <p:cBhvr>
                                        <p:cTn id="104" dur="1000" fill="hold"/>
                                        <p:tgtEl>
                                          <p:spTgt spid="39"/>
                                        </p:tgtEl>
                                        <p:attrNameLst>
                                          <p:attrName>ppt_x</p:attrName>
                                        </p:attrNameLst>
                                      </p:cBhvr>
                                      <p:tavLst>
                                        <p:tav tm="0">
                                          <p:val>
                                            <p:strVal val="#ppt_x"/>
                                          </p:val>
                                        </p:tav>
                                        <p:tav tm="100000">
                                          <p:val>
                                            <p:strVal val="#ppt_x"/>
                                          </p:val>
                                        </p:tav>
                                      </p:tavLst>
                                    </p:anim>
                                    <p:anim calcmode="lin" valueType="num">
                                      <p:cBhvr>
                                        <p:cTn id="105" dur="1000" fill="hold"/>
                                        <p:tgtEl>
                                          <p:spTgt spid="39"/>
                                        </p:tgtEl>
                                        <p:attrNameLst>
                                          <p:attrName>ppt_y</p:attrName>
                                        </p:attrNameLst>
                                      </p:cBhvr>
                                      <p:tavLst>
                                        <p:tav tm="0">
                                          <p:val>
                                            <p:strVal val="#ppt_y-.1"/>
                                          </p:val>
                                        </p:tav>
                                        <p:tav tm="100000">
                                          <p:val>
                                            <p:strVal val="#ppt_y"/>
                                          </p:val>
                                        </p:tav>
                                      </p:tavLst>
                                    </p:anim>
                                  </p:childTnLst>
                                </p:cTn>
                              </p:par>
                            </p:childTnLst>
                          </p:cTn>
                        </p:par>
                        <p:par>
                          <p:cTn id="106" fill="hold">
                            <p:stCondLst>
                              <p:cond delay="4250"/>
                            </p:stCondLst>
                            <p:childTnLst>
                              <p:par>
                                <p:cTn id="107" presetID="22" presetClass="entr" presetSubtype="1" fill="hold" nodeType="after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wipe(up)">
                                      <p:cBhvr>
                                        <p:cTn id="109" dur="500"/>
                                        <p:tgtEl>
                                          <p:spTgt spid="59"/>
                                        </p:tgtEl>
                                      </p:cBhvr>
                                    </p:animEffect>
                                  </p:childTnLst>
                                </p:cTn>
                              </p:par>
                            </p:childTnLst>
                          </p:cTn>
                        </p:par>
                        <p:par>
                          <p:cTn id="110" fill="hold">
                            <p:stCondLst>
                              <p:cond delay="4750"/>
                            </p:stCondLst>
                            <p:childTnLst>
                              <p:par>
                                <p:cTn id="111" presetID="42" presetClass="entr" presetSubtype="0" fill="hold"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anim calcmode="lin" valueType="num">
                                      <p:cBhvr>
                                        <p:cTn id="114" dur="1000" fill="hold"/>
                                        <p:tgtEl>
                                          <p:spTgt spid="43"/>
                                        </p:tgtEl>
                                        <p:attrNameLst>
                                          <p:attrName>ppt_x</p:attrName>
                                        </p:attrNameLst>
                                      </p:cBhvr>
                                      <p:tavLst>
                                        <p:tav tm="0">
                                          <p:val>
                                            <p:strVal val="#ppt_x"/>
                                          </p:val>
                                        </p:tav>
                                        <p:tav tm="100000">
                                          <p:val>
                                            <p:strVal val="#ppt_x"/>
                                          </p:val>
                                        </p:tav>
                                      </p:tavLst>
                                    </p:anim>
                                    <p:anim calcmode="lin" valueType="num">
                                      <p:cBhvr>
                                        <p:cTn id="115" dur="1000" fill="hold"/>
                                        <p:tgtEl>
                                          <p:spTgt spid="43"/>
                                        </p:tgtEl>
                                        <p:attrNameLst>
                                          <p:attrName>ppt_y</p:attrName>
                                        </p:attrNameLst>
                                      </p:cBhvr>
                                      <p:tavLst>
                                        <p:tav tm="0">
                                          <p:val>
                                            <p:strVal val="#ppt_y+.1"/>
                                          </p:val>
                                        </p:tav>
                                        <p:tav tm="100000">
                                          <p:val>
                                            <p:strVal val="#ppt_y"/>
                                          </p:val>
                                        </p:tav>
                                      </p:tavLst>
                                    </p:anim>
                                  </p:childTnLst>
                                </p:cTn>
                              </p:par>
                            </p:childTnLst>
                          </p:cTn>
                        </p:par>
                        <p:par>
                          <p:cTn id="116" fill="hold">
                            <p:stCondLst>
                              <p:cond delay="5750"/>
                            </p:stCondLst>
                            <p:childTnLst>
                              <p:par>
                                <p:cTn id="117" presetID="22" presetClass="entr" presetSubtype="4" fill="hold"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wipe(down)">
                                      <p:cBhvr>
                                        <p:cTn id="119" dur="500"/>
                                        <p:tgtEl>
                                          <p:spTgt spid="60"/>
                                        </p:tgtEl>
                                      </p:cBhvr>
                                    </p:animEffect>
                                  </p:childTnLst>
                                </p:cTn>
                              </p:par>
                            </p:childTnLst>
                          </p:cTn>
                        </p:par>
                        <p:par>
                          <p:cTn id="120" fill="hold">
                            <p:stCondLst>
                              <p:cond delay="6250"/>
                            </p:stCondLst>
                            <p:childTnLst>
                              <p:par>
                                <p:cTn id="121" presetID="47" presetClass="entr" presetSubtype="0" fill="hold" nodeType="afterEffect">
                                  <p:stCondLst>
                                    <p:cond delay="0"/>
                                  </p:stCondLst>
                                  <p:childTnLst>
                                    <p:set>
                                      <p:cBhvr>
                                        <p:cTn id="122" dur="1" fill="hold">
                                          <p:stCondLst>
                                            <p:cond delay="0"/>
                                          </p:stCondLst>
                                        </p:cTn>
                                        <p:tgtEl>
                                          <p:spTgt spid="47"/>
                                        </p:tgtEl>
                                        <p:attrNameLst>
                                          <p:attrName>style.visibility</p:attrName>
                                        </p:attrNameLst>
                                      </p:cBhvr>
                                      <p:to>
                                        <p:strVal val="visible"/>
                                      </p:to>
                                    </p:set>
                                    <p:animEffect transition="in" filter="fade">
                                      <p:cBhvr>
                                        <p:cTn id="123" dur="1000"/>
                                        <p:tgtEl>
                                          <p:spTgt spid="47"/>
                                        </p:tgtEl>
                                      </p:cBhvr>
                                    </p:animEffect>
                                    <p:anim calcmode="lin" valueType="num">
                                      <p:cBhvr>
                                        <p:cTn id="124" dur="1000" fill="hold"/>
                                        <p:tgtEl>
                                          <p:spTgt spid="47"/>
                                        </p:tgtEl>
                                        <p:attrNameLst>
                                          <p:attrName>ppt_x</p:attrName>
                                        </p:attrNameLst>
                                      </p:cBhvr>
                                      <p:tavLst>
                                        <p:tav tm="0">
                                          <p:val>
                                            <p:strVal val="#ppt_x"/>
                                          </p:val>
                                        </p:tav>
                                        <p:tav tm="100000">
                                          <p:val>
                                            <p:strVal val="#ppt_x"/>
                                          </p:val>
                                        </p:tav>
                                      </p:tavLst>
                                    </p:anim>
                                    <p:anim calcmode="lin" valueType="num">
                                      <p:cBhvr>
                                        <p:cTn id="125" dur="1000" fill="hold"/>
                                        <p:tgtEl>
                                          <p:spTgt spid="47"/>
                                        </p:tgtEl>
                                        <p:attrNameLst>
                                          <p:attrName>ppt_y</p:attrName>
                                        </p:attrNameLst>
                                      </p:cBhvr>
                                      <p:tavLst>
                                        <p:tav tm="0">
                                          <p:val>
                                            <p:strVal val="#ppt_y-.1"/>
                                          </p:val>
                                        </p:tav>
                                        <p:tav tm="100000">
                                          <p:val>
                                            <p:strVal val="#ppt_y"/>
                                          </p:val>
                                        </p:tav>
                                      </p:tavLst>
                                    </p:anim>
                                  </p:childTnLst>
                                </p:cTn>
                              </p:par>
                            </p:childTnLst>
                          </p:cTn>
                        </p:par>
                        <p:par>
                          <p:cTn id="126" fill="hold">
                            <p:stCondLst>
                              <p:cond delay="7250"/>
                            </p:stCondLst>
                            <p:childTnLst>
                              <p:par>
                                <p:cTn id="127" presetID="22" presetClass="entr" presetSubtype="1" fill="hold" nodeType="afterEffect">
                                  <p:stCondLst>
                                    <p:cond delay="0"/>
                                  </p:stCondLst>
                                  <p:childTnLst>
                                    <p:set>
                                      <p:cBhvr>
                                        <p:cTn id="128" dur="1" fill="hold">
                                          <p:stCondLst>
                                            <p:cond delay="0"/>
                                          </p:stCondLst>
                                        </p:cTn>
                                        <p:tgtEl>
                                          <p:spTgt spid="61"/>
                                        </p:tgtEl>
                                        <p:attrNameLst>
                                          <p:attrName>style.visibility</p:attrName>
                                        </p:attrNameLst>
                                      </p:cBhvr>
                                      <p:to>
                                        <p:strVal val="visible"/>
                                      </p:to>
                                    </p:set>
                                    <p:animEffect transition="in" filter="wipe(up)">
                                      <p:cBhvr>
                                        <p:cTn id="129" dur="500"/>
                                        <p:tgtEl>
                                          <p:spTgt spid="61"/>
                                        </p:tgtEl>
                                      </p:cBhvr>
                                    </p:animEffect>
                                  </p:childTnLst>
                                </p:cTn>
                              </p:par>
                              <p:par>
                                <p:cTn id="130" presetID="42" presetClass="entr" presetSubtype="0" fill="hold"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1000"/>
                                        <p:tgtEl>
                                          <p:spTgt spid="51"/>
                                        </p:tgtEl>
                                      </p:cBhvr>
                                    </p:animEffect>
                                    <p:anim calcmode="lin" valueType="num">
                                      <p:cBhvr>
                                        <p:cTn id="133" dur="1000" fill="hold"/>
                                        <p:tgtEl>
                                          <p:spTgt spid="51"/>
                                        </p:tgtEl>
                                        <p:attrNameLst>
                                          <p:attrName>ppt_x</p:attrName>
                                        </p:attrNameLst>
                                      </p:cBhvr>
                                      <p:tavLst>
                                        <p:tav tm="0">
                                          <p:val>
                                            <p:strVal val="#ppt_x"/>
                                          </p:val>
                                        </p:tav>
                                        <p:tav tm="100000">
                                          <p:val>
                                            <p:strVal val="#ppt_x"/>
                                          </p:val>
                                        </p:tav>
                                      </p:tavLst>
                                    </p:anim>
                                    <p:anim calcmode="lin" valueType="num">
                                      <p:cBhvr>
                                        <p:cTn id="134" dur="1000" fill="hold"/>
                                        <p:tgtEl>
                                          <p:spTgt spid="51"/>
                                        </p:tgtEl>
                                        <p:attrNameLst>
                                          <p:attrName>ppt_y</p:attrName>
                                        </p:attrNameLst>
                                      </p:cBhvr>
                                      <p:tavLst>
                                        <p:tav tm="0">
                                          <p:val>
                                            <p:strVal val="#ppt_y+.1"/>
                                          </p:val>
                                        </p:tav>
                                        <p:tav tm="100000">
                                          <p:val>
                                            <p:strVal val="#ppt_y"/>
                                          </p:val>
                                        </p:tav>
                                      </p:tavLst>
                                    </p:anim>
                                  </p:childTnLst>
                                </p:cTn>
                              </p:par>
                            </p:childTnLst>
                          </p:cTn>
                        </p:par>
                        <p:par>
                          <p:cTn id="135" fill="hold">
                            <p:stCondLst>
                              <p:cond delay="8250"/>
                            </p:stCondLst>
                            <p:childTnLst>
                              <p:par>
                                <p:cTn id="136" presetID="22" presetClass="entr" presetSubtype="4" fill="hold" nodeType="afterEffect">
                                  <p:stCondLst>
                                    <p:cond delay="0"/>
                                  </p:stCondLst>
                                  <p:childTnLst>
                                    <p:set>
                                      <p:cBhvr>
                                        <p:cTn id="137" dur="1" fill="hold">
                                          <p:stCondLst>
                                            <p:cond delay="0"/>
                                          </p:stCondLst>
                                        </p:cTn>
                                        <p:tgtEl>
                                          <p:spTgt spid="62"/>
                                        </p:tgtEl>
                                        <p:attrNameLst>
                                          <p:attrName>style.visibility</p:attrName>
                                        </p:attrNameLst>
                                      </p:cBhvr>
                                      <p:to>
                                        <p:strVal val="visible"/>
                                      </p:to>
                                    </p:set>
                                    <p:animEffect transition="in" filter="wipe(down)">
                                      <p:cBhvr>
                                        <p:cTn id="1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4" grpId="3"/>
      <p:bldP spid="15" grpId="0" animBg="1"/>
      <p:bldP spid="15" grpId="1" animBg="1"/>
      <p:bldP spid="16" grpId="0"/>
      <p:bldP spid="16" grpId="1"/>
      <p:bldP spid="23" grpId="0"/>
      <p:bldP spid="23" grpId="1"/>
      <p:bldP spid="35" grpId="0" animBg="1"/>
      <p:bldP spid="36" grpId="0" animBg="1"/>
      <p:bldP spid="37" grpId="0" animBg="1"/>
      <p:bldP spid="38" grpId="0" animBg="1"/>
      <p:bldP spid="5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组合 47"/>
          <p:cNvGrpSpPr/>
          <p:nvPr/>
        </p:nvGrpSpPr>
        <p:grpSpPr>
          <a:xfrm>
            <a:off x="590158" y="554189"/>
            <a:ext cx="1486542" cy="521708"/>
            <a:chOff x="349800" y="270568"/>
            <a:chExt cx="1486542" cy="521708"/>
          </a:xfrm>
        </p:grpSpPr>
        <p:sp>
          <p:nvSpPr>
            <p:cNvPr id="49"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思考总结</a:t>
              </a:r>
              <a:endParaRPr lang="en-US" altLang="zh-CN" sz="1800" b="1" dirty="0">
                <a:solidFill>
                  <a:srgbClr val="2B3649"/>
                </a:solidFill>
                <a:latin typeface="+mj-ea"/>
                <a:ea typeface="+mj-ea"/>
                <a:cs typeface="+mn-ea"/>
                <a:sym typeface="+mn-lt"/>
              </a:endParaRPr>
            </a:p>
          </p:txBody>
        </p:sp>
        <p:sp>
          <p:nvSpPr>
            <p:cNvPr id="50"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反思不理性，践行理性</a:t>
              </a:r>
              <a:endParaRPr lang="en-US" altLang="zh-CN" sz="1050" dirty="0">
                <a:solidFill>
                  <a:srgbClr val="2B3649"/>
                </a:solidFill>
                <a:cs typeface="+mn-ea"/>
                <a:sym typeface="+mn-lt"/>
              </a:endParaRPr>
            </a:p>
          </p:txBody>
        </p:sp>
      </p:grpSp>
      <p:sp>
        <p:nvSpPr>
          <p:cNvPr id="51" name="文本框 5"/>
          <p:cNvSpPr txBox="1">
            <a:spLocks noChangeArrowheads="1"/>
          </p:cNvSpPr>
          <p:nvPr/>
        </p:nvSpPr>
        <p:spPr bwMode="auto">
          <a:xfrm>
            <a:off x="2194254" y="2171640"/>
            <a:ext cx="3518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lvl="0"/>
            <a:r>
              <a:rPr lang="zh-CN" altLang="zh-CN" sz="2000" dirty="0">
                <a:solidFill>
                  <a:srgbClr val="4F6383"/>
                </a:solidFill>
                <a:latin typeface="方正兰亭黑_GBK"/>
                <a:ea typeface="方正兰亭黑_GBK"/>
              </a:rPr>
              <a:t>是否应当提倡舍小家为大家？</a:t>
            </a:r>
          </a:p>
        </p:txBody>
      </p:sp>
      <p:sp>
        <p:nvSpPr>
          <p:cNvPr id="52" name="文本框 5"/>
          <p:cNvSpPr txBox="1">
            <a:spLocks noChangeArrowheads="1"/>
          </p:cNvSpPr>
          <p:nvPr/>
        </p:nvSpPr>
        <p:spPr bwMode="auto">
          <a:xfrm>
            <a:off x="649110" y="1410910"/>
            <a:ext cx="1540806"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赞扬 </a:t>
            </a:r>
            <a:r>
              <a:rPr lang="en-US" altLang="zh-CN" sz="1600" dirty="0">
                <a:solidFill>
                  <a:schemeClr val="bg1"/>
                </a:solidFill>
                <a:latin typeface="方正兰亭黑_GBK"/>
                <a:ea typeface="方正兰亭黑_GBK"/>
              </a:rPr>
              <a:t>or </a:t>
            </a:r>
            <a:r>
              <a:rPr lang="zh-CN" altLang="en-US" sz="1600" dirty="0">
                <a:solidFill>
                  <a:schemeClr val="bg1"/>
                </a:solidFill>
                <a:latin typeface="方正兰亭黑_GBK"/>
                <a:ea typeface="方正兰亭黑_GBK"/>
              </a:rPr>
              <a:t>提倡？</a:t>
            </a:r>
          </a:p>
        </p:txBody>
      </p:sp>
      <p:grpSp>
        <p:nvGrpSpPr>
          <p:cNvPr id="54" name="组合 53"/>
          <p:cNvGrpSpPr/>
          <p:nvPr/>
        </p:nvGrpSpPr>
        <p:grpSpPr>
          <a:xfrm>
            <a:off x="624396" y="1893690"/>
            <a:ext cx="3480978" cy="1099320"/>
            <a:chOff x="3820559" y="2272420"/>
            <a:chExt cx="4606155" cy="1865014"/>
          </a:xfrm>
        </p:grpSpPr>
        <p:sp>
          <p:nvSpPr>
            <p:cNvPr id="55" name="矩形 54"/>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grpSp>
        <p:nvGrpSpPr>
          <p:cNvPr id="60" name="组合 5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733662" y="2797885"/>
            <a:ext cx="2610522" cy="405913"/>
            <a:chOff x="6786690" y="3640575"/>
            <a:chExt cx="2806634" cy="541217"/>
          </a:xfrm>
        </p:grpSpPr>
        <p:sp>
          <p:nvSpPr>
            <p:cNvPr id="61" name="圆角矩形 24"/>
            <p:cNvSpPr/>
            <p:nvPr/>
          </p:nvSpPr>
          <p:spPr>
            <a:xfrm rot="16200000">
              <a:off x="7566732" y="2927075"/>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2" name="文本框 61"/>
            <p:cNvSpPr txBox="1"/>
            <p:nvPr/>
          </p:nvSpPr>
          <p:spPr>
            <a:xfrm>
              <a:off x="6786690" y="3664962"/>
              <a:ext cx="2806634"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“被提倡”捐款</a:t>
              </a:r>
            </a:p>
          </p:txBody>
        </p:sp>
      </p:grpSp>
      <p:grpSp>
        <p:nvGrpSpPr>
          <p:cNvPr id="63" name="组合 6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769984" y="1553626"/>
            <a:ext cx="1262636" cy="405913"/>
            <a:chOff x="6853233" y="3640576"/>
            <a:chExt cx="1968217" cy="541217"/>
          </a:xfrm>
        </p:grpSpPr>
        <p:sp>
          <p:nvSpPr>
            <p:cNvPr id="64" name="圆角矩形 24"/>
            <p:cNvSpPr/>
            <p:nvPr/>
          </p:nvSpPr>
          <p:spPr>
            <a:xfrm rot="16200000">
              <a:off x="7566733" y="2927076"/>
              <a:ext cx="541217" cy="196821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5" name="文本框 64"/>
            <p:cNvSpPr txBox="1"/>
            <p:nvPr/>
          </p:nvSpPr>
          <p:spPr>
            <a:xfrm>
              <a:off x="6946018" y="3678400"/>
              <a:ext cx="1727162" cy="492442"/>
            </a:xfrm>
            <a:prstGeom prst="rect">
              <a:avLst/>
            </a:prstGeom>
            <a:noFill/>
          </p:spPr>
          <p:txBody>
            <a:bodyPr wrap="none" rtlCol="0">
              <a:spAutoFit/>
            </a:bodyPr>
            <a:lstStyle/>
            <a:p>
              <a:r>
                <a:rPr lang="zh-CN" altLang="en-US" sz="1800" b="1" dirty="0">
                  <a:solidFill>
                    <a:srgbClr val="FAFAFA"/>
                  </a:solidFill>
                  <a:latin typeface="方正兰亭超细黑简体" panose="02000000000000000000" pitchFamily="2" charset="-122"/>
                  <a:ea typeface="方正兰亭超细黑简体" panose="02000000000000000000" pitchFamily="2" charset="-122"/>
                </a:rPr>
                <a:t>爱心捐款</a:t>
              </a:r>
            </a:p>
          </p:txBody>
        </p:sp>
      </p:grpSp>
      <p:sp>
        <p:nvSpPr>
          <p:cNvPr id="66" name="任意多边形 38"/>
          <p:cNvSpPr/>
          <p:nvPr/>
        </p:nvSpPr>
        <p:spPr>
          <a:xfrm rot="13500000">
            <a:off x="4078522" y="1851921"/>
            <a:ext cx="1039437" cy="1039549"/>
          </a:xfrm>
          <a:custGeom>
            <a:avLst/>
            <a:gdLst>
              <a:gd name="connsiteX0" fmla="*/ 39400 w 1444932"/>
              <a:gd name="connsiteY0" fmla="*/ 39554 h 1445086"/>
              <a:gd name="connsiteX1" fmla="*/ 134519 w 1444932"/>
              <a:gd name="connsiteY1" fmla="*/ 155 h 1445086"/>
              <a:gd name="connsiteX2" fmla="*/ 894281 w 1444932"/>
              <a:gd name="connsiteY2" fmla="*/ 155 h 1445086"/>
              <a:gd name="connsiteX3" fmla="*/ 905823 w 1444932"/>
              <a:gd name="connsiteY3" fmla="*/ 2485 h 1445086"/>
              <a:gd name="connsiteX4" fmla="*/ 905881 w 1444932"/>
              <a:gd name="connsiteY4" fmla="*/ 154 h 1445086"/>
              <a:gd name="connsiteX5" fmla="*/ 1431928 w 1444932"/>
              <a:gd name="connsiteY5" fmla="*/ 427073 h 1445086"/>
              <a:gd name="connsiteX6" fmla="*/ 1439322 w 1444932"/>
              <a:gd name="connsiteY6" fmla="*/ 523015 h 1445086"/>
              <a:gd name="connsiteX7" fmla="*/ 1444932 w 1444932"/>
              <a:gd name="connsiteY7" fmla="*/ 550805 h 1445086"/>
              <a:gd name="connsiteX8" fmla="*/ 1444932 w 1444932"/>
              <a:gd name="connsiteY8" fmla="*/ 1310567 h 1445086"/>
              <a:gd name="connsiteX9" fmla="*/ 1310414 w 1444932"/>
              <a:gd name="connsiteY9" fmla="*/ 1445086 h 1445086"/>
              <a:gd name="connsiteX10" fmla="*/ 1175895 w 1444932"/>
              <a:gd name="connsiteY10" fmla="*/ 1310567 h 1445086"/>
              <a:gd name="connsiteX11" fmla="*/ 1175894 w 1444932"/>
              <a:gd name="connsiteY11" fmla="*/ 550805 h 1445086"/>
              <a:gd name="connsiteX12" fmla="*/ 1176924 w 1444932"/>
              <a:gd name="connsiteY12" fmla="*/ 545705 h 1445086"/>
              <a:gd name="connsiteX13" fmla="*/ 1175290 w 1444932"/>
              <a:gd name="connsiteY13" fmla="*/ 545705 h 1445086"/>
              <a:gd name="connsiteX14" fmla="*/ 899147 w 1444932"/>
              <a:gd name="connsiteY14" fmla="*/ 269562 h 1445086"/>
              <a:gd name="connsiteX15" fmla="*/ 899181 w 1444932"/>
              <a:gd name="connsiteY15" fmla="*/ 268204 h 1445086"/>
              <a:gd name="connsiteX16" fmla="*/ 894281 w 1444932"/>
              <a:gd name="connsiteY16" fmla="*/ 269193 h 1445086"/>
              <a:gd name="connsiteX17" fmla="*/ 134519 w 1444932"/>
              <a:gd name="connsiteY17" fmla="*/ 269193 h 1445086"/>
              <a:gd name="connsiteX18" fmla="*/ 0 w 1444932"/>
              <a:gd name="connsiteY18" fmla="*/ 134674 h 1445086"/>
              <a:gd name="connsiteX19" fmla="*/ 39400 w 1444932"/>
              <a:gd name="connsiteY19" fmla="*/ 39554 h 144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932" h="1445086">
                <a:moveTo>
                  <a:pt x="39400" y="39554"/>
                </a:moveTo>
                <a:cubicBezTo>
                  <a:pt x="63743" y="15211"/>
                  <a:pt x="97373" y="155"/>
                  <a:pt x="134519" y="155"/>
                </a:cubicBezTo>
                <a:lnTo>
                  <a:pt x="894281" y="155"/>
                </a:lnTo>
                <a:lnTo>
                  <a:pt x="905823" y="2485"/>
                </a:lnTo>
                <a:lnTo>
                  <a:pt x="905881" y="154"/>
                </a:lnTo>
                <a:cubicBezTo>
                  <a:pt x="1206440" y="-5740"/>
                  <a:pt x="1389685" y="157248"/>
                  <a:pt x="1431928" y="427073"/>
                </a:cubicBezTo>
                <a:lnTo>
                  <a:pt x="1439322" y="523015"/>
                </a:lnTo>
                <a:lnTo>
                  <a:pt x="1444932" y="550805"/>
                </a:lnTo>
                <a:lnTo>
                  <a:pt x="1444932" y="1310567"/>
                </a:lnTo>
                <a:cubicBezTo>
                  <a:pt x="1444933" y="1384860"/>
                  <a:pt x="1384707" y="1445086"/>
                  <a:pt x="1310414" y="1445086"/>
                </a:cubicBezTo>
                <a:cubicBezTo>
                  <a:pt x="1236120" y="1445086"/>
                  <a:pt x="1175894" y="1384860"/>
                  <a:pt x="1175895" y="1310567"/>
                </a:cubicBezTo>
                <a:lnTo>
                  <a:pt x="1175894" y="550805"/>
                </a:lnTo>
                <a:lnTo>
                  <a:pt x="1176924" y="545705"/>
                </a:lnTo>
                <a:lnTo>
                  <a:pt x="1175290" y="545705"/>
                </a:lnTo>
                <a:cubicBezTo>
                  <a:pt x="1169114" y="387989"/>
                  <a:pt x="1176413" y="263949"/>
                  <a:pt x="899147" y="269562"/>
                </a:cubicBezTo>
                <a:lnTo>
                  <a:pt x="899181" y="268204"/>
                </a:lnTo>
                <a:lnTo>
                  <a:pt x="894281" y="269193"/>
                </a:lnTo>
                <a:lnTo>
                  <a:pt x="134519" y="269193"/>
                </a:lnTo>
                <a:cubicBezTo>
                  <a:pt x="60226" y="269193"/>
                  <a:pt x="0" y="208967"/>
                  <a:pt x="0" y="134674"/>
                </a:cubicBezTo>
                <a:cubicBezTo>
                  <a:pt x="0" y="97527"/>
                  <a:pt x="15057" y="63898"/>
                  <a:pt x="39400" y="39554"/>
                </a:cubicBezTo>
                <a:close/>
              </a:path>
            </a:pathLst>
          </a:custGeom>
          <a:gradFill>
            <a:gsLst>
              <a:gs pos="100000">
                <a:schemeClr val="bg1"/>
              </a:gs>
              <a:gs pos="0">
                <a:schemeClr val="bg1">
                  <a:lumMod val="95000"/>
                </a:schemeClr>
              </a:gs>
            </a:gsLst>
            <a:lin ang="2700000" scaled="1"/>
          </a:gradFill>
          <a:ln w="190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softEdge rad="0"/>
          </a:effectLst>
        </p:spPr>
        <p:txBody>
          <a:bodyPr vert="horz" wrap="square" lIns="68580" tIns="34290" rIns="68580" bIns="34290" numCol="1" anchor="t" anchorCtr="0" compatLnSpc="1">
            <a:noAutofit/>
          </a:bodyPr>
          <a:lstStyle/>
          <a:p>
            <a:endParaRPr lang="zh-CN" altLang="en-US">
              <a:solidFill>
                <a:prstClr val="black"/>
              </a:solidFill>
              <a:latin typeface="Arial" panose="020B0604020202020204" pitchFamily="34" charset="0"/>
              <a:ea typeface="微软雅黑" panose="020B0503020204020204" charset="-122"/>
            </a:endParaRPr>
          </a:p>
        </p:txBody>
      </p:sp>
      <p:pic>
        <p:nvPicPr>
          <p:cNvPr id="68" name="图片 67"/>
          <p:cNvPicPr/>
          <p:nvPr/>
        </p:nvPicPr>
        <p:blipFill>
          <a:blip r:embed="rId4"/>
          <a:stretch>
            <a:fillRect/>
          </a:stretch>
        </p:blipFill>
        <p:spPr>
          <a:xfrm>
            <a:off x="2390775" y="1797050"/>
            <a:ext cx="4362450" cy="1549400"/>
          </a:xfrm>
          <a:prstGeom prst="rect">
            <a:avLst/>
          </a:prstGeom>
          <a:noFill/>
          <a:ln>
            <a:noFill/>
          </a:ln>
        </p:spPr>
      </p:pic>
      <p:sp>
        <p:nvSpPr>
          <p:cNvPr id="53" name="矩形 52"/>
          <p:cNvSpPr/>
          <p:nvPr/>
        </p:nvSpPr>
        <p:spPr>
          <a:xfrm>
            <a:off x="722859" y="1967611"/>
            <a:ext cx="3314487" cy="521970"/>
          </a:xfrm>
          <a:prstGeom prst="rect">
            <a:avLst/>
          </a:prstGeom>
        </p:spPr>
        <p:txBody>
          <a:bodyPr wrap="square">
            <a:spAutoFit/>
          </a:bodyPr>
          <a:lstStyle/>
          <a:p>
            <a:r>
              <a:rPr lang="zh-CN" altLang="zh-CN" sz="1400" dirty="0"/>
              <a:t>赞扬舍己为人与提倡舍己为人的区别：发生在舍己为人行为前还是后</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grpId="3" nodeType="clickEffect">
                                  <p:stCondLst>
                                    <p:cond delay="0"/>
                                  </p:stCondLst>
                                  <p:childTnLst>
                                    <p:animMotion origin="layout" path="M -1.66667E-6 -1.11111E-6 L -0.17621 -0.21451 " pathEditMode="relative" rAng="0" ptsTypes="AA">
                                      <p:cBhvr>
                                        <p:cTn id="16" dur="1300" fill="hold"/>
                                        <p:tgtEl>
                                          <p:spTgt spid="51"/>
                                        </p:tgtEl>
                                        <p:attrNameLst>
                                          <p:attrName>ppt_x</p:attrName>
                                          <p:attrName>ppt_y</p:attrName>
                                        </p:attrNameLst>
                                      </p:cBhvr>
                                      <p:rCtr x="-8819" y="-10741"/>
                                    </p:animMotion>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left)">
                                      <p:cBhvr>
                                        <p:cTn id="20" dur="500"/>
                                        <p:tgtEl>
                                          <p:spTgt spid="52"/>
                                        </p:tgtEl>
                                      </p:cBhvr>
                                    </p:animEffect>
                                  </p:childTnLst>
                                </p:cTn>
                              </p:par>
                              <p:par>
                                <p:cTn id="21" presetID="21" presetClass="entr" presetSubtype="1"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heel(1)">
                                      <p:cBhvr>
                                        <p:cTn id="23" dur="1000"/>
                                        <p:tgtEl>
                                          <p:spTgt spid="54"/>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down)">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par>
                          <p:cTn id="33" fill="hold">
                            <p:stCondLst>
                              <p:cond delay="500"/>
                            </p:stCondLst>
                            <p:childTnLst>
                              <p:par>
                                <p:cTn id="34" presetID="2" presetClass="entr" presetSubtype="8" decel="10000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750" fill="hold"/>
                                        <p:tgtEl>
                                          <p:spTgt spid="60"/>
                                        </p:tgtEl>
                                        <p:attrNameLst>
                                          <p:attrName>ppt_x</p:attrName>
                                        </p:attrNameLst>
                                      </p:cBhvr>
                                      <p:tavLst>
                                        <p:tav tm="0">
                                          <p:val>
                                            <p:strVal val="0-#ppt_w/2"/>
                                          </p:val>
                                        </p:tav>
                                        <p:tav tm="100000">
                                          <p:val>
                                            <p:strVal val="#ppt_x"/>
                                          </p:val>
                                        </p:tav>
                                      </p:tavLst>
                                    </p:anim>
                                    <p:anim calcmode="lin" valueType="num">
                                      <p:cBhvr additive="base">
                                        <p:cTn id="37" dur="750" fill="hold"/>
                                        <p:tgtEl>
                                          <p:spTgt spid="60"/>
                                        </p:tgtEl>
                                        <p:attrNameLst>
                                          <p:attrName>ppt_y</p:attrName>
                                        </p:attrNameLst>
                                      </p:cBhvr>
                                      <p:tavLst>
                                        <p:tav tm="0">
                                          <p:val>
                                            <p:strVal val="#ppt_y"/>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750" fill="hold"/>
                                        <p:tgtEl>
                                          <p:spTgt spid="63"/>
                                        </p:tgtEl>
                                        <p:attrNameLst>
                                          <p:attrName>ppt_x</p:attrName>
                                        </p:attrNameLst>
                                      </p:cBhvr>
                                      <p:tavLst>
                                        <p:tav tm="0">
                                          <p:val>
                                            <p:strVal val="0-#ppt_w/2"/>
                                          </p:val>
                                        </p:tav>
                                        <p:tav tm="100000">
                                          <p:val>
                                            <p:strVal val="#ppt_x"/>
                                          </p:val>
                                        </p:tav>
                                      </p:tavLst>
                                    </p:anim>
                                    <p:anim calcmode="lin" valueType="num">
                                      <p:cBhvr additive="base">
                                        <p:cTn id="41" dur="75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8" fill="hold" nodeType="clickEffect">
                                  <p:stCondLst>
                                    <p:cond delay="0"/>
                                  </p:stCondLst>
                                  <p:childTnLst>
                                    <p:anim calcmode="lin" valueType="num">
                                      <p:cBhvr additive="base">
                                        <p:cTn id="45" dur="500"/>
                                        <p:tgtEl>
                                          <p:spTgt spid="60"/>
                                        </p:tgtEl>
                                        <p:attrNameLst>
                                          <p:attrName>ppt_x</p:attrName>
                                        </p:attrNameLst>
                                      </p:cBhvr>
                                      <p:tavLst>
                                        <p:tav tm="0">
                                          <p:val>
                                            <p:strVal val="ppt_x"/>
                                          </p:val>
                                        </p:tav>
                                        <p:tav tm="100000">
                                          <p:val>
                                            <p:strVal val="0-ppt_w/2"/>
                                          </p:val>
                                        </p:tav>
                                      </p:tavLst>
                                    </p:anim>
                                    <p:anim calcmode="lin" valueType="num">
                                      <p:cBhvr additive="base">
                                        <p:cTn id="46" dur="500"/>
                                        <p:tgtEl>
                                          <p:spTgt spid="60"/>
                                        </p:tgtEl>
                                        <p:attrNameLst>
                                          <p:attrName>ppt_y</p:attrName>
                                        </p:attrNameLst>
                                      </p:cBhvr>
                                      <p:tavLst>
                                        <p:tav tm="0">
                                          <p:val>
                                            <p:strVal val="ppt_y"/>
                                          </p:val>
                                        </p:tav>
                                        <p:tav tm="100000">
                                          <p:val>
                                            <p:strVal val="ppt_y"/>
                                          </p:val>
                                        </p:tav>
                                      </p:tavLst>
                                    </p:anim>
                                    <p:set>
                                      <p:cBhvr>
                                        <p:cTn id="47" dur="1" fill="hold">
                                          <p:stCondLst>
                                            <p:cond delay="499"/>
                                          </p:stCondLst>
                                        </p:cTn>
                                        <p:tgtEl>
                                          <p:spTgt spid="60"/>
                                        </p:tgtEl>
                                        <p:attrNameLst>
                                          <p:attrName>style.visibility</p:attrName>
                                        </p:attrNameLst>
                                      </p:cBhvr>
                                      <p:to>
                                        <p:strVal val="hidden"/>
                                      </p:to>
                                    </p:set>
                                  </p:childTnLst>
                                </p:cTn>
                              </p:par>
                              <p:par>
                                <p:cTn id="48" presetID="2" presetClass="exit" presetSubtype="8" fill="hold" nodeType="withEffect">
                                  <p:stCondLst>
                                    <p:cond delay="0"/>
                                  </p:stCondLst>
                                  <p:childTnLst>
                                    <p:anim calcmode="lin" valueType="num">
                                      <p:cBhvr additive="base">
                                        <p:cTn id="49" dur="500"/>
                                        <p:tgtEl>
                                          <p:spTgt spid="63"/>
                                        </p:tgtEl>
                                        <p:attrNameLst>
                                          <p:attrName>ppt_x</p:attrName>
                                        </p:attrNameLst>
                                      </p:cBhvr>
                                      <p:tavLst>
                                        <p:tav tm="0">
                                          <p:val>
                                            <p:strVal val="ppt_x"/>
                                          </p:val>
                                        </p:tav>
                                        <p:tav tm="100000">
                                          <p:val>
                                            <p:strVal val="0-ppt_w/2"/>
                                          </p:val>
                                        </p:tav>
                                      </p:tavLst>
                                    </p:anim>
                                    <p:anim calcmode="lin" valueType="num">
                                      <p:cBhvr additive="base">
                                        <p:cTn id="50" dur="500"/>
                                        <p:tgtEl>
                                          <p:spTgt spid="63"/>
                                        </p:tgtEl>
                                        <p:attrNameLst>
                                          <p:attrName>ppt_y</p:attrName>
                                        </p:attrNameLst>
                                      </p:cBhvr>
                                      <p:tavLst>
                                        <p:tav tm="0">
                                          <p:val>
                                            <p:strVal val="ppt_y"/>
                                          </p:val>
                                        </p:tav>
                                        <p:tav tm="100000">
                                          <p:val>
                                            <p:strVal val="ppt_y"/>
                                          </p:val>
                                        </p:tav>
                                      </p:tavLst>
                                    </p:anim>
                                    <p:set>
                                      <p:cBhvr>
                                        <p:cTn id="51" dur="1" fill="hold">
                                          <p:stCondLst>
                                            <p:cond delay="499"/>
                                          </p:stCondLst>
                                        </p:cTn>
                                        <p:tgtEl>
                                          <p:spTgt spid="63"/>
                                        </p:tgtEl>
                                        <p:attrNameLst>
                                          <p:attrName>style.visibility</p:attrName>
                                        </p:attrNameLst>
                                      </p:cBhvr>
                                      <p:to>
                                        <p:strVal val="hidden"/>
                                      </p:to>
                                    </p:set>
                                  </p:childTnLst>
                                </p:cTn>
                              </p:par>
                              <p:par>
                                <p:cTn id="52" presetID="22" presetClass="exit" presetSubtype="2" fill="hold" grpId="1" nodeType="withEffect">
                                  <p:stCondLst>
                                    <p:cond delay="0"/>
                                  </p:stCondLst>
                                  <p:childTnLst>
                                    <p:animEffect transition="out" filter="wipe(right)">
                                      <p:cBhvr>
                                        <p:cTn id="53" dur="500"/>
                                        <p:tgtEl>
                                          <p:spTgt spid="66"/>
                                        </p:tgtEl>
                                      </p:cBhvr>
                                    </p:animEffect>
                                    <p:set>
                                      <p:cBhvr>
                                        <p:cTn id="54" dur="1" fill="hold">
                                          <p:stCondLst>
                                            <p:cond delay="499"/>
                                          </p:stCondLst>
                                        </p:cTn>
                                        <p:tgtEl>
                                          <p:spTgt spid="66"/>
                                        </p:tgtEl>
                                        <p:attrNameLst>
                                          <p:attrName>style.visibility</p:attrName>
                                        </p:attrNameLst>
                                      </p:cBhvr>
                                      <p:to>
                                        <p:strVal val="hidden"/>
                                      </p:to>
                                    </p:set>
                                  </p:childTnLst>
                                </p:cTn>
                              </p:par>
                            </p:childTnLst>
                          </p:cTn>
                        </p:par>
                        <p:par>
                          <p:cTn id="55" fill="hold">
                            <p:stCondLst>
                              <p:cond delay="500"/>
                            </p:stCondLst>
                            <p:childTnLst>
                              <p:par>
                                <p:cTn id="56" presetID="21" presetClass="exit" presetSubtype="1" fill="hold" nodeType="afterEffect">
                                  <p:stCondLst>
                                    <p:cond delay="0"/>
                                  </p:stCondLst>
                                  <p:childTnLst>
                                    <p:animEffect transition="out" filter="wheel(1)">
                                      <p:cBhvr>
                                        <p:cTn id="57" dur="1000"/>
                                        <p:tgtEl>
                                          <p:spTgt spid="54"/>
                                        </p:tgtEl>
                                      </p:cBhvr>
                                    </p:animEffect>
                                    <p:set>
                                      <p:cBhvr>
                                        <p:cTn id="58" dur="1" fill="hold">
                                          <p:stCondLst>
                                            <p:cond delay="999"/>
                                          </p:stCondLst>
                                        </p:cTn>
                                        <p:tgtEl>
                                          <p:spTgt spid="54"/>
                                        </p:tgtEl>
                                        <p:attrNameLst>
                                          <p:attrName>style.visibility</p:attrName>
                                        </p:attrNameLst>
                                      </p:cBhvr>
                                      <p:to>
                                        <p:strVal val="hidden"/>
                                      </p:to>
                                    </p:set>
                                  </p:childTnLst>
                                </p:cTn>
                              </p:par>
                              <p:par>
                                <p:cTn id="59" presetID="22" presetClass="exit" presetSubtype="2" fill="hold" grpId="1" nodeType="withEffect">
                                  <p:stCondLst>
                                    <p:cond delay="0"/>
                                  </p:stCondLst>
                                  <p:childTnLst>
                                    <p:animEffect transition="out" filter="wipe(right)">
                                      <p:cBhvr>
                                        <p:cTn id="60" dur="500"/>
                                        <p:tgtEl>
                                          <p:spTgt spid="53"/>
                                        </p:tgtEl>
                                      </p:cBhvr>
                                    </p:animEffect>
                                    <p:set>
                                      <p:cBhvr>
                                        <p:cTn id="61" dur="1" fill="hold">
                                          <p:stCondLst>
                                            <p:cond delay="499"/>
                                          </p:stCondLst>
                                        </p:cTn>
                                        <p:tgtEl>
                                          <p:spTgt spid="53"/>
                                        </p:tgtEl>
                                        <p:attrNameLst>
                                          <p:attrName>style.visibility</p:attrName>
                                        </p:attrNameLst>
                                      </p:cBhvr>
                                      <p:to>
                                        <p:strVal val="hidden"/>
                                      </p:to>
                                    </p:set>
                                  </p:childTnLst>
                                </p:cTn>
                              </p:par>
                              <p:par>
                                <p:cTn id="62" presetID="22" presetClass="exit" presetSubtype="2" fill="hold" grpId="1" nodeType="withEffect">
                                  <p:stCondLst>
                                    <p:cond delay="0"/>
                                  </p:stCondLst>
                                  <p:childTnLst>
                                    <p:animEffect transition="out" filter="wipe(right)">
                                      <p:cBhvr>
                                        <p:cTn id="63" dur="500"/>
                                        <p:tgtEl>
                                          <p:spTgt spid="52"/>
                                        </p:tgtEl>
                                      </p:cBhvr>
                                    </p:animEffect>
                                    <p:set>
                                      <p:cBhvr>
                                        <p:cTn id="64" dur="1" fill="hold">
                                          <p:stCondLst>
                                            <p:cond delay="499"/>
                                          </p:stCondLst>
                                        </p:cTn>
                                        <p:tgtEl>
                                          <p:spTgt spid="52"/>
                                        </p:tgtEl>
                                        <p:attrNameLst>
                                          <p:attrName>style.visibility</p:attrName>
                                        </p:attrNameLst>
                                      </p:cBhvr>
                                      <p:to>
                                        <p:strVal val="hidden"/>
                                      </p:to>
                                    </p:set>
                                  </p:childTnLst>
                                </p:cTn>
                              </p:par>
                            </p:childTnLst>
                          </p:cTn>
                        </p:par>
                        <p:par>
                          <p:cTn id="65" fill="hold">
                            <p:stCondLst>
                              <p:cond delay="1500"/>
                            </p:stCondLst>
                            <p:childTnLst>
                              <p:par>
                                <p:cTn id="66" presetID="42" presetClass="entr" presetSubtype="0" fill="hold" nodeType="after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1000"/>
                                        <p:tgtEl>
                                          <p:spTgt spid="68"/>
                                        </p:tgtEl>
                                      </p:cBhvr>
                                    </p:animEffect>
                                    <p:anim calcmode="lin" valueType="num">
                                      <p:cBhvr>
                                        <p:cTn id="69" dur="1000" fill="hold"/>
                                        <p:tgtEl>
                                          <p:spTgt spid="68"/>
                                        </p:tgtEl>
                                        <p:attrNameLst>
                                          <p:attrName>ppt_x</p:attrName>
                                        </p:attrNameLst>
                                      </p:cBhvr>
                                      <p:tavLst>
                                        <p:tav tm="0">
                                          <p:val>
                                            <p:strVal val="#ppt_x"/>
                                          </p:val>
                                        </p:tav>
                                        <p:tav tm="100000">
                                          <p:val>
                                            <p:strVal val="#ppt_x"/>
                                          </p:val>
                                        </p:tav>
                                      </p:tavLst>
                                    </p:anim>
                                    <p:anim calcmode="lin" valueType="num">
                                      <p:cBhvr>
                                        <p:cTn id="7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68"/>
                                        </p:tgtEl>
                                      </p:cBhvr>
                                    </p:animEffect>
                                    <p:set>
                                      <p:cBhvr>
                                        <p:cTn id="75" dur="1" fill="hold">
                                          <p:stCondLst>
                                            <p:cond delay="499"/>
                                          </p:stCondLst>
                                        </p:cTn>
                                        <p:tgtEl>
                                          <p:spTgt spid="68"/>
                                        </p:tgtEl>
                                        <p:attrNameLst>
                                          <p:attrName>style.visibility</p:attrName>
                                        </p:attrNameLst>
                                      </p:cBhvr>
                                      <p:to>
                                        <p:strVal val="hidden"/>
                                      </p:to>
                                    </p:set>
                                  </p:childTnLst>
                                </p:cTn>
                              </p:par>
                            </p:childTnLst>
                          </p:cTn>
                        </p:par>
                        <p:par>
                          <p:cTn id="76" fill="hold">
                            <p:stCondLst>
                              <p:cond delay="500"/>
                            </p:stCondLst>
                            <p:childTnLst>
                              <p:par>
                                <p:cTn id="77" presetID="10" presetClass="exit" presetSubtype="0" fill="hold" grpId="2" nodeType="afterEffect">
                                  <p:stCondLst>
                                    <p:cond delay="0"/>
                                  </p:stCondLst>
                                  <p:childTnLst>
                                    <p:animEffect transition="out" filter="fade">
                                      <p:cBhvr>
                                        <p:cTn id="78" dur="500"/>
                                        <p:tgtEl>
                                          <p:spTgt spid="51"/>
                                        </p:tgtEl>
                                      </p:cBhvr>
                                    </p:animEffect>
                                    <p:set>
                                      <p:cBhvr>
                                        <p:cTn id="7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1" grpId="2"/>
      <p:bldP spid="51" grpId="3"/>
      <p:bldP spid="52" grpId="0" animBg="1"/>
      <p:bldP spid="52" grpId="1" animBg="1"/>
      <p:bldP spid="66" grpId="0" animBg="1"/>
      <p:bldP spid="66" grpId="1" animBg="1"/>
      <p:bldP spid="53" grpId="0"/>
      <p:bldP spid="53" grpId="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组合 17"/>
          <p:cNvGrpSpPr/>
          <p:nvPr/>
        </p:nvGrpSpPr>
        <p:grpSpPr>
          <a:xfrm>
            <a:off x="945122" y="2841478"/>
            <a:ext cx="516276" cy="516276"/>
            <a:chOff x="945122" y="2841478"/>
            <a:chExt cx="516276" cy="516276"/>
          </a:xfrm>
        </p:grpSpPr>
        <p:sp>
          <p:nvSpPr>
            <p:cNvPr id="5" name="椭圆 4"/>
            <p:cNvSpPr/>
            <p:nvPr/>
          </p:nvSpPr>
          <p:spPr>
            <a:xfrm>
              <a:off x="945122" y="2841478"/>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7" name="矩形 6"/>
            <p:cNvSpPr/>
            <p:nvPr/>
          </p:nvSpPr>
          <p:spPr>
            <a:xfrm>
              <a:off x="982829" y="2861924"/>
              <a:ext cx="478569" cy="461665"/>
            </a:xfrm>
            <a:prstGeom prst="rect">
              <a:avLst/>
            </a:prstGeom>
            <a:effectLst/>
          </p:spPr>
          <p:txBody>
            <a:bodyPr wrap="square">
              <a:spAutoFit/>
            </a:bodyPr>
            <a:lstStyle/>
            <a:p>
              <a:r>
                <a:rPr lang="en-US" altLang="zh-CN" sz="2400" dirty="0">
                  <a:solidFill>
                    <a:srgbClr val="2D384C"/>
                  </a:solidFill>
                  <a:latin typeface="Arial Rounded MT Bold" panose="020F0704030504030204" pitchFamily="34" charset="0"/>
                </a:rPr>
                <a:t>III</a:t>
              </a:r>
              <a:endParaRPr lang="en-US" altLang="zh-CN" sz="2800" dirty="0">
                <a:solidFill>
                  <a:srgbClr val="2D384C"/>
                </a:solidFill>
                <a:latin typeface="Arial Rounded MT Bold" panose="020F0704030504030204" pitchFamily="34" charset="0"/>
              </a:endParaRPr>
            </a:p>
          </p:txBody>
        </p:sp>
      </p:grpSp>
      <p:grpSp>
        <p:nvGrpSpPr>
          <p:cNvPr id="15" name="组合 14"/>
          <p:cNvGrpSpPr/>
          <p:nvPr/>
        </p:nvGrpSpPr>
        <p:grpSpPr>
          <a:xfrm>
            <a:off x="866831" y="3794508"/>
            <a:ext cx="672857" cy="516276"/>
            <a:chOff x="866831" y="3794508"/>
            <a:chExt cx="672857" cy="516276"/>
          </a:xfrm>
        </p:grpSpPr>
        <p:sp>
          <p:nvSpPr>
            <p:cNvPr id="6" name="椭圆 5"/>
            <p:cNvSpPr/>
            <p:nvPr/>
          </p:nvSpPr>
          <p:spPr>
            <a:xfrm>
              <a:off x="948677" y="3794508"/>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10" name="矩形 9"/>
            <p:cNvSpPr/>
            <p:nvPr/>
          </p:nvSpPr>
          <p:spPr>
            <a:xfrm>
              <a:off x="866831" y="3806067"/>
              <a:ext cx="672857" cy="461665"/>
            </a:xfrm>
            <a:prstGeom prst="rect">
              <a:avLst/>
            </a:prstGeom>
            <a:effectLst/>
          </p:spPr>
          <p:txBody>
            <a:bodyPr wrap="square">
              <a:spAutoFit/>
            </a:bodyPr>
            <a:lstStyle/>
            <a:p>
              <a:pPr algn="ctr"/>
              <a:r>
                <a:rPr lang="en-US" altLang="zh-CN" sz="2400" dirty="0">
                  <a:solidFill>
                    <a:srgbClr val="2D384C"/>
                  </a:solidFill>
                  <a:latin typeface="Arial Rounded MT Bold" panose="020F0704030504030204" pitchFamily="34" charset="0"/>
                </a:rPr>
                <a:t>IV</a:t>
              </a:r>
              <a:endParaRPr lang="zh-CN" altLang="en-US" sz="2400" dirty="0">
                <a:solidFill>
                  <a:srgbClr val="2D384C"/>
                </a:solidFill>
                <a:latin typeface="Arial Rounded MT Bold" panose="020F0704030504030204" pitchFamily="34" charset="0"/>
              </a:endParaRPr>
            </a:p>
          </p:txBody>
        </p:sp>
      </p:grpSp>
      <p:sp>
        <p:nvSpPr>
          <p:cNvPr id="11" name="文本框 10"/>
          <p:cNvSpPr txBox="1"/>
          <p:nvPr/>
        </p:nvSpPr>
        <p:spPr>
          <a:xfrm>
            <a:off x="1891750" y="1305491"/>
            <a:ext cx="3183170" cy="461665"/>
          </a:xfrm>
          <a:prstGeom prst="rect">
            <a:avLst/>
          </a:prstGeom>
          <a:noFill/>
          <a:effectLst/>
        </p:spPr>
        <p:txBody>
          <a:bodyPr wrap="square" rtlCol="0">
            <a:spAutoFit/>
          </a:bodyPr>
          <a:lstStyle/>
          <a:p>
            <a:r>
              <a:rPr lang="zh-CN" altLang="zh-CN" sz="1200" dirty="0"/>
              <a:t>照顾他人是社会和政府的义务和责任，而照顾好自己的家人才是我们的责任和义务。</a:t>
            </a:r>
          </a:p>
        </p:txBody>
      </p:sp>
      <p:sp>
        <p:nvSpPr>
          <p:cNvPr id="12" name="文本框 11"/>
          <p:cNvSpPr txBox="1"/>
          <p:nvPr/>
        </p:nvSpPr>
        <p:spPr>
          <a:xfrm>
            <a:off x="1891750" y="2209840"/>
            <a:ext cx="3427772" cy="461665"/>
          </a:xfrm>
          <a:prstGeom prst="rect">
            <a:avLst/>
          </a:prstGeom>
          <a:noFill/>
          <a:effectLst/>
        </p:spPr>
        <p:txBody>
          <a:bodyPr wrap="square" rtlCol="0">
            <a:spAutoFit/>
          </a:bodyPr>
          <a:lstStyle/>
          <a:p>
            <a:r>
              <a:rPr lang="zh-CN" altLang="zh-CN" sz="1200" dirty="0"/>
              <a:t>在国家危机、民族存亡时，</a:t>
            </a:r>
            <a:r>
              <a:rPr lang="zh-CN" altLang="en-US" sz="1200" dirty="0"/>
              <a:t>这种</a:t>
            </a:r>
            <a:r>
              <a:rPr lang="zh-CN" altLang="zh-CN" sz="1200" dirty="0"/>
              <a:t>牺牲精神是崇高的，但在相对和平时，这样强调是没有必要的。</a:t>
            </a:r>
          </a:p>
        </p:txBody>
      </p:sp>
      <p:sp>
        <p:nvSpPr>
          <p:cNvPr id="13" name="文本框 12"/>
          <p:cNvSpPr txBox="1"/>
          <p:nvPr/>
        </p:nvSpPr>
        <p:spPr>
          <a:xfrm>
            <a:off x="1891750" y="3130998"/>
            <a:ext cx="3496352" cy="704552"/>
          </a:xfrm>
          <a:prstGeom prst="rect">
            <a:avLst/>
          </a:prstGeom>
          <a:noFill/>
          <a:effectLst/>
        </p:spPr>
        <p:txBody>
          <a:bodyPr wrap="square" rtlCol="0">
            <a:spAutoFit/>
          </a:bodyPr>
          <a:lstStyle/>
          <a:p>
            <a:pPr>
              <a:lnSpc>
                <a:spcPct val="120000"/>
              </a:lnSpc>
            </a:pPr>
            <a:r>
              <a:rPr lang="zh-CN" altLang="en-US" sz="1200" dirty="0"/>
              <a:t>小家不顾，何以顾大家？</a:t>
            </a:r>
            <a:r>
              <a:rPr lang="zh-CN" altLang="zh-CN" sz="1200" dirty="0"/>
              <a:t>更何况如果每个人把自己的小家照顾后，大家还需要这么多人去照顾吗？</a:t>
            </a:r>
          </a:p>
          <a:p>
            <a:pPr>
              <a:lnSpc>
                <a:spcPct val="120000"/>
              </a:lnSpc>
            </a:pPr>
            <a:endParaRPr lang="zh-CN" altLang="en-US" sz="1000" dirty="0">
              <a:solidFill>
                <a:schemeClr val="tx1">
                  <a:lumMod val="50000"/>
                  <a:lumOff val="50000"/>
                </a:schemeClr>
              </a:solidFill>
              <a:latin typeface="+mj-ea"/>
            </a:endParaRPr>
          </a:p>
        </p:txBody>
      </p:sp>
      <p:sp>
        <p:nvSpPr>
          <p:cNvPr id="14" name="文本框 13"/>
          <p:cNvSpPr txBox="1"/>
          <p:nvPr/>
        </p:nvSpPr>
        <p:spPr>
          <a:xfrm>
            <a:off x="1891750" y="4119678"/>
            <a:ext cx="3128996" cy="296107"/>
          </a:xfrm>
          <a:prstGeom prst="rect">
            <a:avLst/>
          </a:prstGeom>
          <a:noFill/>
          <a:effectLst/>
        </p:spPr>
        <p:txBody>
          <a:bodyPr wrap="square" rtlCol="0">
            <a:spAutoFit/>
          </a:bodyPr>
          <a:lstStyle/>
          <a:p>
            <a:pPr>
              <a:lnSpc>
                <a:spcPct val="120000"/>
              </a:lnSpc>
            </a:pPr>
            <a:r>
              <a:rPr lang="zh-CN" altLang="en-US" sz="1200" dirty="0">
                <a:solidFill>
                  <a:srgbClr val="2B3649"/>
                </a:solidFill>
                <a:latin typeface="+mj-ea"/>
              </a:rPr>
              <a:t>每年都会有的逼捐、道德绑架等问题</a:t>
            </a:r>
            <a:endParaRPr lang="zh-CN" altLang="en-US" sz="900" dirty="0">
              <a:solidFill>
                <a:schemeClr val="tx1">
                  <a:lumMod val="50000"/>
                  <a:lumOff val="50000"/>
                </a:schemeClr>
              </a:solidFill>
              <a:latin typeface="+mj-ea"/>
            </a:endParaRPr>
          </a:p>
        </p:txBody>
      </p:sp>
      <p:sp>
        <p:nvSpPr>
          <p:cNvPr id="19" name="Rectangle 7"/>
          <p:cNvSpPr>
            <a:spLocks noChangeArrowheads="1"/>
          </p:cNvSpPr>
          <p:nvPr/>
        </p:nvSpPr>
        <p:spPr bwMode="auto">
          <a:xfrm>
            <a:off x="467967" y="308787"/>
            <a:ext cx="148344" cy="4527373"/>
          </a:xfrm>
          <a:prstGeom prst="rect">
            <a:avLst/>
          </a:prstGeom>
          <a:gradFill>
            <a:gsLst>
              <a:gs pos="11000">
                <a:srgbClr val="2B3649"/>
              </a:gs>
              <a:gs pos="100000">
                <a:srgbClr val="3B4A62"/>
              </a:gs>
            </a:gsLst>
            <a:lin ang="2700000" scaled="0"/>
          </a:gradFill>
          <a:ln w="28575">
            <a:noFill/>
            <a:round/>
          </a:ln>
          <a:effectLst/>
        </p:spPr>
        <p:txBody>
          <a:bodyPr vert="horz" wrap="square" lIns="68580" tIns="34290" rIns="68580" bIns="34290" numCol="1" anchor="t" anchorCtr="0" compatLnSpc="1"/>
          <a:lstStyle/>
          <a:p>
            <a:endParaRPr lang="zh-CN" altLang="en-US">
              <a:solidFill>
                <a:prstClr val="black"/>
              </a:solidFill>
            </a:endParaRPr>
          </a:p>
        </p:txBody>
      </p:sp>
      <p:sp>
        <p:nvSpPr>
          <p:cNvPr id="20" name="文本框 5"/>
          <p:cNvSpPr txBox="1">
            <a:spLocks noChangeArrowheads="1"/>
          </p:cNvSpPr>
          <p:nvPr/>
        </p:nvSpPr>
        <p:spPr bwMode="auto">
          <a:xfrm>
            <a:off x="831990" y="440449"/>
            <a:ext cx="1620957"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一、不应该提倡</a:t>
            </a:r>
          </a:p>
        </p:txBody>
      </p:sp>
      <p:grpSp>
        <p:nvGrpSpPr>
          <p:cNvPr id="21" name="组合 20"/>
          <p:cNvGrpSpPr/>
          <p:nvPr/>
        </p:nvGrpSpPr>
        <p:grpSpPr>
          <a:xfrm>
            <a:off x="963975" y="1031062"/>
            <a:ext cx="516276" cy="516276"/>
            <a:chOff x="945122" y="966467"/>
            <a:chExt cx="516276" cy="516276"/>
          </a:xfrm>
        </p:grpSpPr>
        <p:sp>
          <p:nvSpPr>
            <p:cNvPr id="22" name="椭圆 21"/>
            <p:cNvSpPr/>
            <p:nvPr/>
          </p:nvSpPr>
          <p:spPr>
            <a:xfrm>
              <a:off x="945122" y="966467"/>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23" name="矩形 22"/>
            <p:cNvSpPr/>
            <p:nvPr/>
          </p:nvSpPr>
          <p:spPr>
            <a:xfrm>
              <a:off x="1059569" y="982654"/>
              <a:ext cx="351393" cy="461665"/>
            </a:xfrm>
            <a:prstGeom prst="rect">
              <a:avLst/>
            </a:prstGeom>
            <a:effectLst/>
          </p:spPr>
          <p:txBody>
            <a:bodyPr wrap="square">
              <a:spAutoFit/>
            </a:bodyPr>
            <a:lstStyle/>
            <a:p>
              <a:r>
                <a:rPr lang="en-US" altLang="zh-CN" sz="2400" dirty="0">
                  <a:solidFill>
                    <a:srgbClr val="2D384C"/>
                  </a:solidFill>
                  <a:latin typeface="Arial Rounded MT Bold" panose="020F0704030504030204" pitchFamily="34" charset="0"/>
                </a:rPr>
                <a:t>I</a:t>
              </a:r>
              <a:endParaRPr lang="zh-CN" altLang="en-US" sz="2400" dirty="0">
                <a:solidFill>
                  <a:srgbClr val="2D384C"/>
                </a:solidFill>
                <a:latin typeface="Arial Rounded MT Bold" panose="020F0704030504030204" pitchFamily="34" charset="0"/>
              </a:endParaRPr>
            </a:p>
          </p:txBody>
        </p:sp>
      </p:grpSp>
      <p:grpSp>
        <p:nvGrpSpPr>
          <p:cNvPr id="24" name="组合 23"/>
          <p:cNvGrpSpPr/>
          <p:nvPr/>
        </p:nvGrpSpPr>
        <p:grpSpPr>
          <a:xfrm>
            <a:off x="945121" y="1936270"/>
            <a:ext cx="516276" cy="516276"/>
            <a:chOff x="945122" y="1888449"/>
            <a:chExt cx="516276" cy="516276"/>
          </a:xfrm>
        </p:grpSpPr>
        <p:sp>
          <p:nvSpPr>
            <p:cNvPr id="25" name="椭圆 24"/>
            <p:cNvSpPr/>
            <p:nvPr/>
          </p:nvSpPr>
          <p:spPr>
            <a:xfrm>
              <a:off x="945122" y="1888449"/>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26" name="矩形 25"/>
            <p:cNvSpPr/>
            <p:nvPr/>
          </p:nvSpPr>
          <p:spPr>
            <a:xfrm>
              <a:off x="982829" y="1924824"/>
              <a:ext cx="443188" cy="461665"/>
            </a:xfrm>
            <a:prstGeom prst="rect">
              <a:avLst/>
            </a:prstGeom>
            <a:effectLst/>
          </p:spPr>
          <p:txBody>
            <a:bodyPr wrap="square">
              <a:spAutoFit/>
            </a:bodyPr>
            <a:lstStyle/>
            <a:p>
              <a:pPr algn="ctr"/>
              <a:r>
                <a:rPr lang="en-US" altLang="zh-CN" sz="2400" dirty="0">
                  <a:solidFill>
                    <a:srgbClr val="2D384C"/>
                  </a:solidFill>
                  <a:latin typeface="Arial Rounded MT Bold" panose="020F0704030504030204" pitchFamily="34" charset="0"/>
                </a:rPr>
                <a:t>II</a:t>
              </a:r>
              <a:endParaRPr lang="zh-CN" altLang="en-US" sz="2400" dirty="0">
                <a:solidFill>
                  <a:srgbClr val="2D384C"/>
                </a:solidFill>
                <a:latin typeface="Arial Rounded MT Bold" panose="020F0704030504030204" pitchFamily="34" charset="0"/>
              </a:endParaRPr>
            </a:p>
          </p:txBody>
        </p:sp>
      </p:grpSp>
      <p:grpSp>
        <p:nvGrpSpPr>
          <p:cNvPr id="27" name="组合 26"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87225" y="3756538"/>
            <a:ext cx="951384" cy="296108"/>
            <a:chOff x="6837624" y="3665053"/>
            <a:chExt cx="1411042" cy="541217"/>
          </a:xfrm>
        </p:grpSpPr>
        <p:sp>
          <p:nvSpPr>
            <p:cNvPr id="28" name="圆角矩形 24"/>
            <p:cNvSpPr/>
            <p:nvPr/>
          </p:nvSpPr>
          <p:spPr>
            <a:xfrm rot="16200000">
              <a:off x="7272536" y="3230141"/>
              <a:ext cx="541217" cy="1411042"/>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9" name="文本框 28"/>
            <p:cNvSpPr txBox="1"/>
            <p:nvPr/>
          </p:nvSpPr>
          <p:spPr>
            <a:xfrm>
              <a:off x="6882241" y="3692558"/>
              <a:ext cx="1201170" cy="410369"/>
            </a:xfrm>
            <a:prstGeom prst="rect">
              <a:avLst/>
            </a:prstGeom>
            <a:noFill/>
          </p:spPr>
          <p:txBody>
            <a:bodyPr wrap="none" rtlCol="0">
              <a:spAutoFit/>
            </a:bodyPr>
            <a:lstStyle/>
            <a:p>
              <a:r>
                <a:rPr lang="zh-CN" altLang="en-US" sz="1400" dirty="0">
                  <a:solidFill>
                    <a:srgbClr val="FAFAFA"/>
                  </a:solidFill>
                  <a:ea typeface="方正兰亭超细黑简体" panose="02000000000000000000" pitchFamily="2" charset="-122"/>
                </a:rPr>
                <a:t>道德枷锁</a:t>
              </a:r>
            </a:p>
          </p:txBody>
        </p:sp>
      </p:grpSp>
      <p:grpSp>
        <p:nvGrpSpPr>
          <p:cNvPr id="30" name="组合 29"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60004" y="2766044"/>
            <a:ext cx="1988360" cy="363406"/>
            <a:chOff x="6909249" y="3658109"/>
            <a:chExt cx="2570264" cy="541217"/>
          </a:xfrm>
        </p:grpSpPr>
        <p:sp>
          <p:nvSpPr>
            <p:cNvPr id="31" name="圆角矩形 24"/>
            <p:cNvSpPr/>
            <p:nvPr/>
          </p:nvSpPr>
          <p:spPr>
            <a:xfrm rot="16200000">
              <a:off x="7923772" y="2670594"/>
              <a:ext cx="541217" cy="251624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2" name="文本框 31"/>
            <p:cNvSpPr txBox="1"/>
            <p:nvPr/>
          </p:nvSpPr>
          <p:spPr>
            <a:xfrm>
              <a:off x="6909249" y="3696622"/>
              <a:ext cx="2570264" cy="410369"/>
            </a:xfrm>
            <a:prstGeom prst="rect">
              <a:avLst/>
            </a:prstGeom>
            <a:noFill/>
          </p:spPr>
          <p:txBody>
            <a:bodyPr wrap="square" rtlCol="0">
              <a:spAutoFit/>
            </a:bodyPr>
            <a:lstStyle/>
            <a:p>
              <a:r>
                <a:rPr lang="zh-CN" altLang="en-US" sz="1400" dirty="0">
                  <a:solidFill>
                    <a:srgbClr val="FAFAFA"/>
                  </a:solidFill>
                  <a:ea typeface="方正兰亭超细黑简体" panose="02000000000000000000" pitchFamily="2" charset="-122"/>
                </a:rPr>
                <a:t>小家不顾，何以顾大家</a:t>
              </a:r>
            </a:p>
          </p:txBody>
        </p:sp>
      </p:grpSp>
      <p:grpSp>
        <p:nvGrpSpPr>
          <p:cNvPr id="33" name="组合 3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76197" y="1839469"/>
            <a:ext cx="1855295" cy="346638"/>
            <a:chOff x="6836529" y="3636277"/>
            <a:chExt cx="2215391" cy="541217"/>
          </a:xfrm>
        </p:grpSpPr>
        <p:sp>
          <p:nvSpPr>
            <p:cNvPr id="34" name="圆角矩形 24"/>
            <p:cNvSpPr/>
            <p:nvPr/>
          </p:nvSpPr>
          <p:spPr>
            <a:xfrm rot="16200000">
              <a:off x="7673616" y="2799190"/>
              <a:ext cx="541217" cy="2215391"/>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35" name="文本框 34"/>
            <p:cNvSpPr txBox="1"/>
            <p:nvPr/>
          </p:nvSpPr>
          <p:spPr>
            <a:xfrm>
              <a:off x="6882241" y="3692558"/>
              <a:ext cx="1880861" cy="410369"/>
            </a:xfrm>
            <a:prstGeom prst="rect">
              <a:avLst/>
            </a:prstGeom>
            <a:noFill/>
          </p:spPr>
          <p:txBody>
            <a:bodyPr wrap="none" rtlCol="0">
              <a:spAutoFit/>
            </a:bodyPr>
            <a:lstStyle/>
            <a:p>
              <a:r>
                <a:rPr lang="zh-CN" altLang="en-US" sz="1400" dirty="0">
                  <a:solidFill>
                    <a:srgbClr val="FAFAFA"/>
                  </a:solidFill>
                  <a:ea typeface="方正兰亭超细黑简体" panose="02000000000000000000" pitchFamily="2" charset="-122"/>
                </a:rPr>
                <a:t>这样的牺牲没有必要</a:t>
              </a:r>
            </a:p>
          </p:txBody>
        </p:sp>
      </p:grpSp>
      <p:grpSp>
        <p:nvGrpSpPr>
          <p:cNvPr id="36" name="组合 3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40619" y="963289"/>
            <a:ext cx="2144163" cy="338049"/>
            <a:chOff x="6836529" y="3636272"/>
            <a:chExt cx="3069029" cy="541217"/>
          </a:xfrm>
        </p:grpSpPr>
        <p:sp>
          <p:nvSpPr>
            <p:cNvPr id="37" name="圆角矩形 24"/>
            <p:cNvSpPr/>
            <p:nvPr/>
          </p:nvSpPr>
          <p:spPr>
            <a:xfrm rot="16200000">
              <a:off x="8100435" y="2372367"/>
              <a:ext cx="541217" cy="3069028"/>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38" name="文本框 37"/>
            <p:cNvSpPr txBox="1"/>
            <p:nvPr/>
          </p:nvSpPr>
          <p:spPr>
            <a:xfrm>
              <a:off x="6836529" y="3644500"/>
              <a:ext cx="2730144" cy="410369"/>
            </a:xfrm>
            <a:prstGeom prst="rect">
              <a:avLst/>
            </a:prstGeom>
            <a:noFill/>
          </p:spPr>
          <p:txBody>
            <a:bodyPr wrap="none" rtlCol="0">
              <a:spAutoFit/>
            </a:bodyPr>
            <a:lstStyle/>
            <a:p>
              <a:r>
                <a:rPr lang="zh-CN" altLang="en-US" sz="1400" dirty="0">
                  <a:solidFill>
                    <a:srgbClr val="FAFAFA"/>
                  </a:solidFill>
                  <a:latin typeface="方正兰亭超细黑简体" panose="02000000000000000000" pitchFamily="2" charset="-122"/>
                  <a:ea typeface="方正兰亭超细黑简体" panose="02000000000000000000" pitchFamily="2" charset="-122"/>
                </a:rPr>
                <a:t>照顾他人不是责任和义务</a:t>
              </a:r>
            </a:p>
          </p:txBody>
        </p:sp>
      </p:grpSp>
      <p:pic>
        <p:nvPicPr>
          <p:cNvPr id="39" name="图片 38"/>
          <p:cNvPicPr/>
          <p:nvPr/>
        </p:nvPicPr>
        <p:blipFill>
          <a:blip r:embed="rId3"/>
          <a:stretch>
            <a:fillRect/>
          </a:stretch>
        </p:blipFill>
        <p:spPr>
          <a:xfrm>
            <a:off x="5859251" y="391395"/>
            <a:ext cx="2262057" cy="2646732"/>
          </a:xfrm>
          <a:prstGeom prst="rect">
            <a:avLst/>
          </a:prstGeom>
          <a:noFill/>
          <a:ln>
            <a:noFill/>
          </a:ln>
        </p:spPr>
      </p:pic>
      <p:pic>
        <p:nvPicPr>
          <p:cNvPr id="40" name="图片 39" descr="0"/>
          <p:cNvPicPr/>
          <p:nvPr/>
        </p:nvPicPr>
        <p:blipFill>
          <a:blip r:embed="rId4"/>
          <a:stretch>
            <a:fillRect/>
          </a:stretch>
        </p:blipFill>
        <p:spPr>
          <a:xfrm>
            <a:off x="5271492" y="2722258"/>
            <a:ext cx="3217136" cy="1862838"/>
          </a:xfrm>
          <a:prstGeom prst="rect">
            <a:avLst/>
          </a:prstGeom>
        </p:spPr>
      </p:pic>
      <p:sp>
        <p:nvSpPr>
          <p:cNvPr id="41" name="矩形 40"/>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945121" y="3599876"/>
            <a:ext cx="516276" cy="516276"/>
            <a:chOff x="945122" y="2841478"/>
            <a:chExt cx="516276" cy="516276"/>
          </a:xfrm>
        </p:grpSpPr>
        <p:sp>
          <p:nvSpPr>
            <p:cNvPr id="44" name="椭圆 43"/>
            <p:cNvSpPr/>
            <p:nvPr/>
          </p:nvSpPr>
          <p:spPr>
            <a:xfrm>
              <a:off x="945122" y="2841478"/>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45" name="矩形 44"/>
            <p:cNvSpPr/>
            <p:nvPr/>
          </p:nvSpPr>
          <p:spPr>
            <a:xfrm>
              <a:off x="982829" y="2861924"/>
              <a:ext cx="478569" cy="461665"/>
            </a:xfrm>
            <a:prstGeom prst="rect">
              <a:avLst/>
            </a:prstGeom>
            <a:effectLst/>
          </p:spPr>
          <p:txBody>
            <a:bodyPr wrap="square">
              <a:spAutoFit/>
            </a:bodyPr>
            <a:lstStyle/>
            <a:p>
              <a:r>
                <a:rPr lang="en-US" altLang="zh-CN" sz="2400" dirty="0">
                  <a:solidFill>
                    <a:srgbClr val="2D384C"/>
                  </a:solidFill>
                  <a:latin typeface="Arial Rounded MT Bold" panose="020F0704030504030204" pitchFamily="34" charset="0"/>
                </a:rPr>
                <a:t>III</a:t>
              </a:r>
              <a:endParaRPr lang="en-US" altLang="zh-CN" sz="2800" dirty="0">
                <a:solidFill>
                  <a:srgbClr val="2D384C"/>
                </a:solidFill>
                <a:latin typeface="Arial Rounded MT Bold" panose="020F0704030504030204" pitchFamily="34" charset="0"/>
              </a:endParaRPr>
            </a:p>
          </p:txBody>
        </p:sp>
      </p:grpSp>
      <p:sp>
        <p:nvSpPr>
          <p:cNvPr id="46" name="文本框 45"/>
          <p:cNvSpPr txBox="1"/>
          <p:nvPr/>
        </p:nvSpPr>
        <p:spPr>
          <a:xfrm>
            <a:off x="1740620" y="2607147"/>
            <a:ext cx="3427772" cy="829945"/>
          </a:xfrm>
          <a:prstGeom prst="rect">
            <a:avLst/>
          </a:prstGeom>
          <a:noFill/>
          <a:effectLst/>
        </p:spPr>
        <p:txBody>
          <a:bodyPr wrap="square" rtlCol="0">
            <a:spAutoFit/>
          </a:bodyPr>
          <a:lstStyle/>
          <a:p>
            <a:r>
              <a:rPr lang="zh-CN" altLang="zh-CN" sz="1200" dirty="0"/>
              <a:t>如果不提倡，就可能有人遵守契约做出牺牲，但却没有人愿意为他的利益牺牲，这个契约就变成了要求个人牺牲却不能得到回报的不平等契约，导致社会契约破裂。</a:t>
            </a:r>
            <a:endParaRPr lang="zh-CN" altLang="zh-CN" sz="1100" dirty="0"/>
          </a:p>
        </p:txBody>
      </p:sp>
      <p:sp>
        <p:nvSpPr>
          <p:cNvPr id="47" name="文本框 46"/>
          <p:cNvSpPr txBox="1"/>
          <p:nvPr/>
        </p:nvSpPr>
        <p:spPr>
          <a:xfrm>
            <a:off x="1797134" y="3867171"/>
            <a:ext cx="3496352" cy="646331"/>
          </a:xfrm>
          <a:prstGeom prst="rect">
            <a:avLst/>
          </a:prstGeom>
          <a:noFill/>
          <a:effectLst/>
        </p:spPr>
        <p:txBody>
          <a:bodyPr wrap="square" rtlCol="0">
            <a:spAutoFit/>
          </a:bodyPr>
          <a:lstStyle/>
          <a:p>
            <a:r>
              <a:rPr lang="zh-CN" altLang="zh-CN" sz="1200" dirty="0"/>
              <a:t>是提倡而不是强迫，</a:t>
            </a:r>
            <a:r>
              <a:rPr lang="zh-CN" altLang="en-US" sz="1200" dirty="0"/>
              <a:t>如果因故不能完成或者中断了舍小家为大家的事业，也是人之常情，</a:t>
            </a:r>
            <a:r>
              <a:rPr lang="zh-CN" altLang="zh-CN" sz="1200" dirty="0"/>
              <a:t>人们往往都是能够理解的，而不会有人因此而谴责他。</a:t>
            </a:r>
          </a:p>
        </p:txBody>
      </p:sp>
      <p:sp>
        <p:nvSpPr>
          <p:cNvPr id="48" name="文本框 5"/>
          <p:cNvSpPr txBox="1">
            <a:spLocks noChangeArrowheads="1"/>
          </p:cNvSpPr>
          <p:nvPr/>
        </p:nvSpPr>
        <p:spPr bwMode="auto">
          <a:xfrm>
            <a:off x="831990" y="440449"/>
            <a:ext cx="1406154"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二、应该提倡</a:t>
            </a:r>
          </a:p>
        </p:txBody>
      </p:sp>
      <p:grpSp>
        <p:nvGrpSpPr>
          <p:cNvPr id="49" name="组合 48"/>
          <p:cNvGrpSpPr/>
          <p:nvPr/>
        </p:nvGrpSpPr>
        <p:grpSpPr>
          <a:xfrm>
            <a:off x="963975" y="1031062"/>
            <a:ext cx="516276" cy="516276"/>
            <a:chOff x="945122" y="966467"/>
            <a:chExt cx="516276" cy="516276"/>
          </a:xfrm>
        </p:grpSpPr>
        <p:sp>
          <p:nvSpPr>
            <p:cNvPr id="50" name="椭圆 49"/>
            <p:cNvSpPr/>
            <p:nvPr/>
          </p:nvSpPr>
          <p:spPr>
            <a:xfrm>
              <a:off x="945122" y="966467"/>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51" name="矩形 50"/>
            <p:cNvSpPr/>
            <p:nvPr/>
          </p:nvSpPr>
          <p:spPr>
            <a:xfrm>
              <a:off x="1059569" y="982654"/>
              <a:ext cx="351393" cy="461665"/>
            </a:xfrm>
            <a:prstGeom prst="rect">
              <a:avLst/>
            </a:prstGeom>
            <a:effectLst/>
          </p:spPr>
          <p:txBody>
            <a:bodyPr wrap="square">
              <a:spAutoFit/>
            </a:bodyPr>
            <a:lstStyle/>
            <a:p>
              <a:r>
                <a:rPr lang="en-US" altLang="zh-CN" sz="2400" dirty="0">
                  <a:solidFill>
                    <a:srgbClr val="2D384C"/>
                  </a:solidFill>
                  <a:latin typeface="Arial Rounded MT Bold" panose="020F0704030504030204" pitchFamily="34" charset="0"/>
                </a:rPr>
                <a:t>I</a:t>
              </a:r>
              <a:endParaRPr lang="zh-CN" altLang="en-US" sz="2400" dirty="0">
                <a:solidFill>
                  <a:srgbClr val="2D384C"/>
                </a:solidFill>
                <a:latin typeface="Arial Rounded MT Bold" panose="020F0704030504030204" pitchFamily="34" charset="0"/>
              </a:endParaRPr>
            </a:p>
          </p:txBody>
        </p:sp>
      </p:grpSp>
      <p:grpSp>
        <p:nvGrpSpPr>
          <p:cNvPr id="52" name="组合 51"/>
          <p:cNvGrpSpPr/>
          <p:nvPr/>
        </p:nvGrpSpPr>
        <p:grpSpPr>
          <a:xfrm>
            <a:off x="945121" y="2275792"/>
            <a:ext cx="516276" cy="516276"/>
            <a:chOff x="945122" y="1888449"/>
            <a:chExt cx="516276" cy="516276"/>
          </a:xfrm>
        </p:grpSpPr>
        <p:sp>
          <p:nvSpPr>
            <p:cNvPr id="53" name="椭圆 52"/>
            <p:cNvSpPr/>
            <p:nvPr/>
          </p:nvSpPr>
          <p:spPr>
            <a:xfrm>
              <a:off x="945122" y="1888449"/>
              <a:ext cx="516276" cy="516276"/>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B3649"/>
                </a:solidFill>
              </a:endParaRPr>
            </a:p>
          </p:txBody>
        </p:sp>
        <p:sp>
          <p:nvSpPr>
            <p:cNvPr id="54" name="矩形 53"/>
            <p:cNvSpPr/>
            <p:nvPr/>
          </p:nvSpPr>
          <p:spPr>
            <a:xfrm>
              <a:off x="982829" y="1924824"/>
              <a:ext cx="443188" cy="461665"/>
            </a:xfrm>
            <a:prstGeom prst="rect">
              <a:avLst/>
            </a:prstGeom>
            <a:effectLst/>
          </p:spPr>
          <p:txBody>
            <a:bodyPr wrap="square">
              <a:spAutoFit/>
            </a:bodyPr>
            <a:lstStyle/>
            <a:p>
              <a:pPr algn="ctr"/>
              <a:r>
                <a:rPr lang="en-US" altLang="zh-CN" sz="2400" dirty="0">
                  <a:solidFill>
                    <a:srgbClr val="2D384C"/>
                  </a:solidFill>
                  <a:latin typeface="Arial Rounded MT Bold" panose="020F0704030504030204" pitchFamily="34" charset="0"/>
                </a:rPr>
                <a:t>II</a:t>
              </a:r>
              <a:endParaRPr lang="zh-CN" altLang="en-US" sz="2400" dirty="0">
                <a:solidFill>
                  <a:srgbClr val="2D384C"/>
                </a:solidFill>
                <a:latin typeface="Arial Rounded MT Bold" panose="020F0704030504030204" pitchFamily="34" charset="0"/>
              </a:endParaRPr>
            </a:p>
          </p:txBody>
        </p:sp>
      </p:grpSp>
      <p:grpSp>
        <p:nvGrpSpPr>
          <p:cNvPr id="55" name="组合 54"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14980" y="2164494"/>
            <a:ext cx="2155980" cy="545285"/>
            <a:chOff x="6882240" y="3658108"/>
            <a:chExt cx="2570264" cy="851369"/>
          </a:xfrm>
        </p:grpSpPr>
        <p:sp>
          <p:nvSpPr>
            <p:cNvPr id="56" name="圆角矩形 24"/>
            <p:cNvSpPr/>
            <p:nvPr/>
          </p:nvSpPr>
          <p:spPr>
            <a:xfrm rot="16200000">
              <a:off x="7923772" y="2670593"/>
              <a:ext cx="541217" cy="2516247"/>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文本框 56"/>
            <p:cNvSpPr txBox="1"/>
            <p:nvPr/>
          </p:nvSpPr>
          <p:spPr>
            <a:xfrm>
              <a:off x="6882240" y="3692559"/>
              <a:ext cx="2570264" cy="816918"/>
            </a:xfrm>
            <a:prstGeom prst="rect">
              <a:avLst/>
            </a:prstGeom>
            <a:noFill/>
          </p:spPr>
          <p:txBody>
            <a:bodyPr wrap="square" rtlCol="0">
              <a:spAutoFit/>
            </a:bodyPr>
            <a:lstStyle/>
            <a:p>
              <a:r>
                <a:rPr lang="zh-CN" altLang="en-US" sz="1400" dirty="0">
                  <a:solidFill>
                    <a:srgbClr val="FAFAFA"/>
                  </a:solidFill>
                  <a:ea typeface="方正兰亭超细黑简体" panose="02000000000000000000" pitchFamily="2" charset="-122"/>
                </a:rPr>
                <a:t>不提倡可能影响社会秩序</a:t>
              </a:r>
            </a:p>
          </p:txBody>
        </p:sp>
      </p:grpSp>
      <p:grpSp>
        <p:nvGrpSpPr>
          <p:cNvPr id="58" name="组合 57"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66671" y="3520522"/>
            <a:ext cx="1464207" cy="346638"/>
            <a:chOff x="6836529" y="3636277"/>
            <a:chExt cx="2215391" cy="541217"/>
          </a:xfrm>
        </p:grpSpPr>
        <p:sp>
          <p:nvSpPr>
            <p:cNvPr id="59" name="圆角矩形 24"/>
            <p:cNvSpPr/>
            <p:nvPr/>
          </p:nvSpPr>
          <p:spPr>
            <a:xfrm rot="16200000">
              <a:off x="7673616" y="2799190"/>
              <a:ext cx="541217" cy="2215391"/>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p>
          </p:txBody>
        </p:sp>
        <p:sp>
          <p:nvSpPr>
            <p:cNvPr id="60" name="文本框 59"/>
            <p:cNvSpPr txBox="1"/>
            <p:nvPr/>
          </p:nvSpPr>
          <p:spPr>
            <a:xfrm>
              <a:off x="6882241" y="3692558"/>
              <a:ext cx="1721187" cy="480542"/>
            </a:xfrm>
            <a:prstGeom prst="rect">
              <a:avLst/>
            </a:prstGeom>
            <a:noFill/>
          </p:spPr>
          <p:txBody>
            <a:bodyPr wrap="none" rtlCol="0">
              <a:spAutoFit/>
            </a:bodyPr>
            <a:lstStyle/>
            <a:p>
              <a:r>
                <a:rPr lang="zh-CN" altLang="en-US" sz="1400" dirty="0">
                  <a:solidFill>
                    <a:srgbClr val="FAFAFA"/>
                  </a:solidFill>
                  <a:ea typeface="方正兰亭超细黑简体" panose="02000000000000000000" pitchFamily="2" charset="-122"/>
                </a:rPr>
                <a:t>提倡不等于强迫</a:t>
              </a:r>
            </a:p>
          </p:txBody>
        </p:sp>
      </p:grpSp>
      <p:grpSp>
        <p:nvGrpSpPr>
          <p:cNvPr id="61" name="组合 60"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1740621" y="963289"/>
            <a:ext cx="1988360" cy="338049"/>
            <a:chOff x="6836529" y="3636272"/>
            <a:chExt cx="3069029" cy="541217"/>
          </a:xfrm>
        </p:grpSpPr>
        <p:sp>
          <p:nvSpPr>
            <p:cNvPr id="62" name="圆角矩形 24"/>
            <p:cNvSpPr/>
            <p:nvPr/>
          </p:nvSpPr>
          <p:spPr>
            <a:xfrm rot="16200000">
              <a:off x="8100435" y="2372367"/>
              <a:ext cx="541217" cy="3069028"/>
            </a:xfrm>
            <a:prstGeom prst="roundRect">
              <a:avLst>
                <a:gd name="adj" fmla="val 17742"/>
              </a:avLst>
            </a:prstGeom>
            <a:gradFill>
              <a:gsLst>
                <a:gs pos="11000">
                  <a:srgbClr val="2B3649"/>
                </a:gs>
                <a:gs pos="100000">
                  <a:srgbClr val="3B4A62"/>
                </a:gs>
              </a:gsLst>
              <a:lin ang="2700000" scaled="0"/>
            </a:gradFill>
            <a:ln>
              <a:noFill/>
            </a:ln>
            <a:effectLst>
              <a:outerShdw blurRad="635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63" name="文本框 62"/>
            <p:cNvSpPr txBox="1"/>
            <p:nvPr/>
          </p:nvSpPr>
          <p:spPr>
            <a:xfrm>
              <a:off x="6836529" y="3644500"/>
              <a:ext cx="2834096" cy="492751"/>
            </a:xfrm>
            <a:prstGeom prst="rect">
              <a:avLst/>
            </a:prstGeom>
            <a:noFill/>
          </p:spPr>
          <p:txBody>
            <a:bodyPr wrap="none" rtlCol="0">
              <a:spAutoFit/>
            </a:bodyPr>
            <a:lstStyle/>
            <a:p>
              <a:r>
                <a:rPr lang="zh-CN" altLang="en-US" sz="1400" dirty="0">
                  <a:solidFill>
                    <a:srgbClr val="FAFAFA"/>
                  </a:solidFill>
                  <a:latin typeface="方正兰亭超细黑简体" panose="02000000000000000000" pitchFamily="2" charset="-122"/>
                  <a:ea typeface="方正兰亭超细黑简体" panose="02000000000000000000" pitchFamily="2" charset="-122"/>
                </a:rPr>
                <a:t>需要形成良性社会关系</a:t>
              </a:r>
            </a:p>
          </p:txBody>
        </p:sp>
      </p:grpSp>
      <p:sp>
        <p:nvSpPr>
          <p:cNvPr id="64" name="文本框 63"/>
          <p:cNvSpPr txBox="1"/>
          <p:nvPr/>
        </p:nvSpPr>
        <p:spPr>
          <a:xfrm>
            <a:off x="1740620" y="1305491"/>
            <a:ext cx="3667040" cy="645160"/>
          </a:xfrm>
          <a:prstGeom prst="rect">
            <a:avLst/>
          </a:prstGeom>
          <a:noFill/>
          <a:effectLst/>
        </p:spPr>
        <p:txBody>
          <a:bodyPr wrap="square" rtlCol="0">
            <a:spAutoFit/>
          </a:bodyPr>
          <a:lstStyle/>
          <a:p>
            <a:r>
              <a:rPr lang="zh-CN" altLang="zh-CN" sz="1200" dirty="0"/>
              <a:t>当今社会存在社会契约，今天某人在利益冲突下，舍小家为大家，那么在社会契约的规范下，明天也会有人舍小家为大家，形成良性的社会关系。</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35"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0"/>
                                        <p:tgtEl>
                                          <p:spTgt spid="21"/>
                                        </p:tgtEl>
                                      </p:cBhvr>
                                    </p:animEffect>
                                    <p:anim calcmode="lin" valueType="num">
                                      <p:cBhvr>
                                        <p:cTn id="24" dur="2000" fill="hold"/>
                                        <p:tgtEl>
                                          <p:spTgt spid="21"/>
                                        </p:tgtEl>
                                        <p:attrNameLst>
                                          <p:attrName>style.rotation</p:attrName>
                                        </p:attrNameLst>
                                      </p:cBhvr>
                                      <p:tavLst>
                                        <p:tav tm="0">
                                          <p:val>
                                            <p:fltVal val="720"/>
                                          </p:val>
                                        </p:tav>
                                        <p:tav tm="100000">
                                          <p:val>
                                            <p:fltVal val="0"/>
                                          </p:val>
                                        </p:tav>
                                      </p:tavLst>
                                    </p:anim>
                                    <p:anim calcmode="lin" valueType="num">
                                      <p:cBhvr>
                                        <p:cTn id="25" dur="2000" fill="hold"/>
                                        <p:tgtEl>
                                          <p:spTgt spid="21"/>
                                        </p:tgtEl>
                                        <p:attrNameLst>
                                          <p:attrName>ppt_h</p:attrName>
                                        </p:attrNameLst>
                                      </p:cBhvr>
                                      <p:tavLst>
                                        <p:tav tm="0">
                                          <p:val>
                                            <p:fltVal val="0"/>
                                          </p:val>
                                        </p:tav>
                                        <p:tav tm="100000">
                                          <p:val>
                                            <p:strVal val="#ppt_h"/>
                                          </p:val>
                                        </p:tav>
                                      </p:tavLst>
                                    </p:anim>
                                    <p:anim calcmode="lin" valueType="num">
                                      <p:cBhvr>
                                        <p:cTn id="26" dur="2000" fill="hold"/>
                                        <p:tgtEl>
                                          <p:spTgt spid="21"/>
                                        </p:tgtEl>
                                        <p:attrNameLst>
                                          <p:attrName>ppt_w</p:attrName>
                                        </p:attrNameLst>
                                      </p:cBhvr>
                                      <p:tavLst>
                                        <p:tav tm="0">
                                          <p:val>
                                            <p:fltVal val="0"/>
                                          </p:val>
                                        </p:tav>
                                        <p:tav tm="100000">
                                          <p:val>
                                            <p:strVal val="#ppt_w"/>
                                          </p:val>
                                        </p:tav>
                                      </p:tavLst>
                                    </p:anim>
                                  </p:childTnLst>
                                </p:cTn>
                              </p:par>
                              <p:par>
                                <p:cTn id="27" presetID="35"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000"/>
                                        <p:tgtEl>
                                          <p:spTgt spid="24"/>
                                        </p:tgtEl>
                                      </p:cBhvr>
                                    </p:animEffect>
                                    <p:anim calcmode="lin" valueType="num">
                                      <p:cBhvr>
                                        <p:cTn id="30" dur="2000" fill="hold"/>
                                        <p:tgtEl>
                                          <p:spTgt spid="24"/>
                                        </p:tgtEl>
                                        <p:attrNameLst>
                                          <p:attrName>style.rotation</p:attrName>
                                        </p:attrNameLst>
                                      </p:cBhvr>
                                      <p:tavLst>
                                        <p:tav tm="0">
                                          <p:val>
                                            <p:fltVal val="720"/>
                                          </p:val>
                                        </p:tav>
                                        <p:tav tm="100000">
                                          <p:val>
                                            <p:fltVal val="0"/>
                                          </p:val>
                                        </p:tav>
                                      </p:tavLst>
                                    </p:anim>
                                    <p:anim calcmode="lin" valueType="num">
                                      <p:cBhvr>
                                        <p:cTn id="31" dur="2000" fill="hold"/>
                                        <p:tgtEl>
                                          <p:spTgt spid="24"/>
                                        </p:tgtEl>
                                        <p:attrNameLst>
                                          <p:attrName>ppt_h</p:attrName>
                                        </p:attrNameLst>
                                      </p:cBhvr>
                                      <p:tavLst>
                                        <p:tav tm="0">
                                          <p:val>
                                            <p:fltVal val="0"/>
                                          </p:val>
                                        </p:tav>
                                        <p:tav tm="100000">
                                          <p:val>
                                            <p:strVal val="#ppt_h"/>
                                          </p:val>
                                        </p:tav>
                                      </p:tavLst>
                                    </p:anim>
                                    <p:anim calcmode="lin" valueType="num">
                                      <p:cBhvr>
                                        <p:cTn id="32" dur="2000" fill="hold"/>
                                        <p:tgtEl>
                                          <p:spTgt spid="24"/>
                                        </p:tgtEl>
                                        <p:attrNameLst>
                                          <p:attrName>ppt_w</p:attrName>
                                        </p:attrNameLst>
                                      </p:cBhvr>
                                      <p:tavLst>
                                        <p:tav tm="0">
                                          <p:val>
                                            <p:fltVal val="0"/>
                                          </p:val>
                                        </p:tav>
                                        <p:tav tm="100000">
                                          <p:val>
                                            <p:strVal val="#ppt_w"/>
                                          </p:val>
                                        </p:tav>
                                      </p:tavLst>
                                    </p:anim>
                                  </p:childTnLst>
                                </p:cTn>
                              </p:par>
                              <p:par>
                                <p:cTn id="33" presetID="35"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0"/>
                                        <p:tgtEl>
                                          <p:spTgt spid="18"/>
                                        </p:tgtEl>
                                      </p:cBhvr>
                                    </p:animEffect>
                                    <p:anim calcmode="lin" valueType="num">
                                      <p:cBhvr>
                                        <p:cTn id="36" dur="2000" fill="hold"/>
                                        <p:tgtEl>
                                          <p:spTgt spid="18"/>
                                        </p:tgtEl>
                                        <p:attrNameLst>
                                          <p:attrName>style.rotation</p:attrName>
                                        </p:attrNameLst>
                                      </p:cBhvr>
                                      <p:tavLst>
                                        <p:tav tm="0">
                                          <p:val>
                                            <p:fltVal val="720"/>
                                          </p:val>
                                        </p:tav>
                                        <p:tav tm="100000">
                                          <p:val>
                                            <p:fltVal val="0"/>
                                          </p:val>
                                        </p:tav>
                                      </p:tavLst>
                                    </p:anim>
                                    <p:anim calcmode="lin" valueType="num">
                                      <p:cBhvr>
                                        <p:cTn id="37" dur="2000" fill="hold"/>
                                        <p:tgtEl>
                                          <p:spTgt spid="18"/>
                                        </p:tgtEl>
                                        <p:attrNameLst>
                                          <p:attrName>ppt_h</p:attrName>
                                        </p:attrNameLst>
                                      </p:cBhvr>
                                      <p:tavLst>
                                        <p:tav tm="0">
                                          <p:val>
                                            <p:fltVal val="0"/>
                                          </p:val>
                                        </p:tav>
                                        <p:tav tm="100000">
                                          <p:val>
                                            <p:strVal val="#ppt_h"/>
                                          </p:val>
                                        </p:tav>
                                      </p:tavLst>
                                    </p:anim>
                                    <p:anim calcmode="lin" valueType="num">
                                      <p:cBhvr>
                                        <p:cTn id="38" dur="2000" fill="hold"/>
                                        <p:tgtEl>
                                          <p:spTgt spid="18"/>
                                        </p:tgtEl>
                                        <p:attrNameLst>
                                          <p:attrName>ppt_w</p:attrName>
                                        </p:attrNameLst>
                                      </p:cBhvr>
                                      <p:tavLst>
                                        <p:tav tm="0">
                                          <p:val>
                                            <p:fltVal val="0"/>
                                          </p:val>
                                        </p:tav>
                                        <p:tav tm="100000">
                                          <p:val>
                                            <p:strVal val="#ppt_w"/>
                                          </p:val>
                                        </p:tav>
                                      </p:tavLst>
                                    </p:anim>
                                  </p:childTnLst>
                                </p:cTn>
                              </p:par>
                              <p:par>
                                <p:cTn id="39" presetID="35"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anim calcmode="lin" valueType="num">
                                      <p:cBhvr>
                                        <p:cTn id="42" dur="2000" fill="hold"/>
                                        <p:tgtEl>
                                          <p:spTgt spid="15"/>
                                        </p:tgtEl>
                                        <p:attrNameLst>
                                          <p:attrName>style.rotation</p:attrName>
                                        </p:attrNameLst>
                                      </p:cBhvr>
                                      <p:tavLst>
                                        <p:tav tm="0">
                                          <p:val>
                                            <p:fltVal val="720"/>
                                          </p:val>
                                        </p:tav>
                                        <p:tav tm="100000">
                                          <p:val>
                                            <p:fltVal val="0"/>
                                          </p:val>
                                        </p:tav>
                                      </p:tavLst>
                                    </p:anim>
                                    <p:anim calcmode="lin" valueType="num">
                                      <p:cBhvr>
                                        <p:cTn id="43" dur="2000" fill="hold"/>
                                        <p:tgtEl>
                                          <p:spTgt spid="15"/>
                                        </p:tgtEl>
                                        <p:attrNameLst>
                                          <p:attrName>ppt_h</p:attrName>
                                        </p:attrNameLst>
                                      </p:cBhvr>
                                      <p:tavLst>
                                        <p:tav tm="0">
                                          <p:val>
                                            <p:fltVal val="0"/>
                                          </p:val>
                                        </p:tav>
                                        <p:tav tm="100000">
                                          <p:val>
                                            <p:strVal val="#ppt_h"/>
                                          </p:val>
                                        </p:tav>
                                      </p:tavLst>
                                    </p:anim>
                                    <p:anim calcmode="lin" valueType="num">
                                      <p:cBhvr>
                                        <p:cTn id="44" dur="2000" fill="hold"/>
                                        <p:tgtEl>
                                          <p:spTgt spid="15"/>
                                        </p:tgtEl>
                                        <p:attrNameLst>
                                          <p:attrName>ppt_w</p:attrName>
                                        </p:attrNameLst>
                                      </p:cBhvr>
                                      <p:tavLst>
                                        <p:tav tm="0">
                                          <p:val>
                                            <p:fltVal val="0"/>
                                          </p:val>
                                        </p:tav>
                                        <p:tav tm="100000">
                                          <p:val>
                                            <p:strVal val="#ppt_w"/>
                                          </p:val>
                                        </p:tav>
                                      </p:tavLst>
                                    </p:anim>
                                  </p:childTnLst>
                                </p:cTn>
                              </p:par>
                            </p:childTnLst>
                          </p:cTn>
                        </p:par>
                        <p:par>
                          <p:cTn id="45" fill="hold">
                            <p:stCondLst>
                              <p:cond delay="3500"/>
                            </p:stCondLst>
                            <p:childTnLst>
                              <p:par>
                                <p:cTn id="46" presetID="2" presetClass="entr" presetSubtype="8" decel="100000"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0-#ppt_w/2"/>
                                          </p:val>
                                        </p:tav>
                                        <p:tav tm="100000">
                                          <p:val>
                                            <p:strVal val="#ppt_x"/>
                                          </p:val>
                                        </p:tav>
                                      </p:tavLst>
                                    </p:anim>
                                    <p:anim calcmode="lin" valueType="num">
                                      <p:cBhvr additive="base">
                                        <p:cTn id="49" dur="750" fill="hold"/>
                                        <p:tgtEl>
                                          <p:spTgt spid="36"/>
                                        </p:tgtEl>
                                        <p:attrNameLst>
                                          <p:attrName>ppt_y</p:attrName>
                                        </p:attrNameLst>
                                      </p:cBhvr>
                                      <p:tavLst>
                                        <p:tav tm="0">
                                          <p:val>
                                            <p:strVal val="#ppt_y"/>
                                          </p:val>
                                        </p:tav>
                                        <p:tav tm="100000">
                                          <p:val>
                                            <p:strVal val="#ppt_y"/>
                                          </p:val>
                                        </p:tav>
                                      </p:tavLst>
                                    </p:anim>
                                  </p:childTnLst>
                                </p:cTn>
                              </p:par>
                              <p:par>
                                <p:cTn id="50" presetID="2" presetClass="entr" presetSubtype="8" decel="100000" fill="hold"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750" fill="hold"/>
                                        <p:tgtEl>
                                          <p:spTgt spid="30"/>
                                        </p:tgtEl>
                                        <p:attrNameLst>
                                          <p:attrName>ppt_x</p:attrName>
                                        </p:attrNameLst>
                                      </p:cBhvr>
                                      <p:tavLst>
                                        <p:tav tm="0">
                                          <p:val>
                                            <p:strVal val="0-#ppt_w/2"/>
                                          </p:val>
                                        </p:tav>
                                        <p:tav tm="100000">
                                          <p:val>
                                            <p:strVal val="#ppt_x"/>
                                          </p:val>
                                        </p:tav>
                                      </p:tavLst>
                                    </p:anim>
                                    <p:anim calcmode="lin" valueType="num">
                                      <p:cBhvr additive="base">
                                        <p:cTn id="53" dur="750" fill="hold"/>
                                        <p:tgtEl>
                                          <p:spTgt spid="30"/>
                                        </p:tgtEl>
                                        <p:attrNameLst>
                                          <p:attrName>ppt_y</p:attrName>
                                        </p:attrNameLst>
                                      </p:cBhvr>
                                      <p:tavLst>
                                        <p:tav tm="0">
                                          <p:val>
                                            <p:strVal val="#ppt_y"/>
                                          </p:val>
                                        </p:tav>
                                        <p:tav tm="100000">
                                          <p:val>
                                            <p:strVal val="#ppt_y"/>
                                          </p:val>
                                        </p:tav>
                                      </p:tavLst>
                                    </p:anim>
                                  </p:childTnLst>
                                </p:cTn>
                              </p:par>
                              <p:par>
                                <p:cTn id="54" presetID="2" presetClass="entr" presetSubtype="8" decel="10000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750" fill="hold"/>
                                        <p:tgtEl>
                                          <p:spTgt spid="33"/>
                                        </p:tgtEl>
                                        <p:attrNameLst>
                                          <p:attrName>ppt_x</p:attrName>
                                        </p:attrNameLst>
                                      </p:cBhvr>
                                      <p:tavLst>
                                        <p:tav tm="0">
                                          <p:val>
                                            <p:strVal val="0-#ppt_w/2"/>
                                          </p:val>
                                        </p:tav>
                                        <p:tav tm="100000">
                                          <p:val>
                                            <p:strVal val="#ppt_x"/>
                                          </p:val>
                                        </p:tav>
                                      </p:tavLst>
                                    </p:anim>
                                    <p:anim calcmode="lin" valueType="num">
                                      <p:cBhvr additive="base">
                                        <p:cTn id="57" dur="750" fill="hold"/>
                                        <p:tgtEl>
                                          <p:spTgt spid="33"/>
                                        </p:tgtEl>
                                        <p:attrNameLst>
                                          <p:attrName>ppt_y</p:attrName>
                                        </p:attrNameLst>
                                      </p:cBhvr>
                                      <p:tavLst>
                                        <p:tav tm="0">
                                          <p:val>
                                            <p:strVal val="#ppt_y"/>
                                          </p:val>
                                        </p:tav>
                                        <p:tav tm="100000">
                                          <p:val>
                                            <p:strVal val="#ppt_y"/>
                                          </p:val>
                                        </p:tav>
                                      </p:tavLst>
                                    </p:anim>
                                  </p:childTnLst>
                                </p:cTn>
                              </p:par>
                              <p:par>
                                <p:cTn id="58" presetID="2" presetClass="entr" presetSubtype="8" decel="10000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750" fill="hold"/>
                                        <p:tgtEl>
                                          <p:spTgt spid="27"/>
                                        </p:tgtEl>
                                        <p:attrNameLst>
                                          <p:attrName>ppt_x</p:attrName>
                                        </p:attrNameLst>
                                      </p:cBhvr>
                                      <p:tavLst>
                                        <p:tav tm="0">
                                          <p:val>
                                            <p:strVal val="0-#ppt_w/2"/>
                                          </p:val>
                                        </p:tav>
                                        <p:tav tm="100000">
                                          <p:val>
                                            <p:strVal val="#ppt_x"/>
                                          </p:val>
                                        </p:tav>
                                      </p:tavLst>
                                    </p:anim>
                                    <p:anim calcmode="lin" valueType="num">
                                      <p:cBhvr additive="base">
                                        <p:cTn id="61" dur="75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500"/>
                            </p:stCondLst>
                            <p:childTnLst>
                              <p:par>
                                <p:cTn id="63" presetID="22" presetClass="entr" presetSubtype="8" fill="hold" grpId="0" nodeType="after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ipe(left)">
                                      <p:cBhvr>
                                        <p:cTn id="65" dur="500"/>
                                        <p:tgtEl>
                                          <p:spTgt spid="11"/>
                                        </p:tgtEl>
                                      </p:cBhvr>
                                    </p:animEffec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par>
                          <p:cTn id="70" fill="hold">
                            <p:stCondLst>
                              <p:cond delay="5500"/>
                            </p:stCondLst>
                            <p:childTnLst>
                              <p:par>
                                <p:cTn id="71" presetID="22" presetClass="entr" presetSubtype="8"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left)">
                                      <p:cBhvr>
                                        <p:cTn id="73" dur="500"/>
                                        <p:tgtEl>
                                          <p:spTgt spid="13"/>
                                        </p:tgtEl>
                                      </p:cBhvr>
                                    </p:animEffect>
                                  </p:childTnLst>
                                </p:cTn>
                              </p:par>
                            </p:childTnLst>
                          </p:cTn>
                        </p:par>
                        <p:par>
                          <p:cTn id="74" fill="hold">
                            <p:stCondLst>
                              <p:cond delay="6000"/>
                            </p:stCondLst>
                            <p:childTnLst>
                              <p:par>
                                <p:cTn id="75" presetID="22" presetClass="entr" presetSubtype="8" fill="hold" grpId="0" nodeType="after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par>
                          <p:cTn id="78" fill="hold">
                            <p:stCondLst>
                              <p:cond delay="6500"/>
                            </p:stCondLst>
                            <p:childTnLst>
                              <p:par>
                                <p:cTn id="79" presetID="10" presetClass="entr" presetSubtype="0" fill="hold"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par>
                          <p:cTn id="82" fill="hold">
                            <p:stCondLst>
                              <p:cond delay="7000"/>
                            </p:stCondLst>
                            <p:childTnLst>
                              <p:par>
                                <p:cTn id="83" presetID="10" presetClass="entr" presetSubtype="0"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childTnLst>
                          </p:cTn>
                        </p:par>
                      </p:childTnLst>
                    </p:cTn>
                  </p:par>
                  <p:par>
                    <p:cTn id="86" fill="hold">
                      <p:stCondLst>
                        <p:cond delay="indefinite"/>
                      </p:stCondLst>
                      <p:childTnLst>
                        <p:par>
                          <p:cTn id="87" fill="hold">
                            <p:stCondLst>
                              <p:cond delay="0"/>
                            </p:stCondLst>
                            <p:childTnLst>
                              <p:par>
                                <p:cTn id="88" presetID="35" presetClass="exit" presetSubtype="0" fill="hold" nodeType="clickEffect">
                                  <p:stCondLst>
                                    <p:cond delay="0"/>
                                  </p:stCondLst>
                                  <p:childTnLst>
                                    <p:animEffect transition="out" filter="fade">
                                      <p:cBhvr>
                                        <p:cTn id="89" dur="750"/>
                                        <p:tgtEl>
                                          <p:spTgt spid="21"/>
                                        </p:tgtEl>
                                      </p:cBhvr>
                                    </p:animEffect>
                                    <p:anim calcmode="lin" valueType="num">
                                      <p:cBhvr>
                                        <p:cTn id="90" dur="750"/>
                                        <p:tgtEl>
                                          <p:spTgt spid="21"/>
                                        </p:tgtEl>
                                        <p:attrNameLst>
                                          <p:attrName>style.rotation</p:attrName>
                                        </p:attrNameLst>
                                      </p:cBhvr>
                                      <p:tavLst>
                                        <p:tav tm="0">
                                          <p:val>
                                            <p:fltVal val="0"/>
                                          </p:val>
                                        </p:tav>
                                        <p:tav tm="100000">
                                          <p:val>
                                            <p:fltVal val="720"/>
                                          </p:val>
                                        </p:tav>
                                      </p:tavLst>
                                    </p:anim>
                                    <p:anim calcmode="lin" valueType="num">
                                      <p:cBhvr>
                                        <p:cTn id="91" dur="750"/>
                                        <p:tgtEl>
                                          <p:spTgt spid="21"/>
                                        </p:tgtEl>
                                        <p:attrNameLst>
                                          <p:attrName>ppt_h</p:attrName>
                                        </p:attrNameLst>
                                      </p:cBhvr>
                                      <p:tavLst>
                                        <p:tav tm="0">
                                          <p:val>
                                            <p:strVal val="ppt_h"/>
                                          </p:val>
                                        </p:tav>
                                        <p:tav tm="100000">
                                          <p:val>
                                            <p:fltVal val="0"/>
                                          </p:val>
                                        </p:tav>
                                      </p:tavLst>
                                    </p:anim>
                                    <p:anim calcmode="lin" valueType="num">
                                      <p:cBhvr>
                                        <p:cTn id="92" dur="750"/>
                                        <p:tgtEl>
                                          <p:spTgt spid="21"/>
                                        </p:tgtEl>
                                        <p:attrNameLst>
                                          <p:attrName>ppt_w</p:attrName>
                                        </p:attrNameLst>
                                      </p:cBhvr>
                                      <p:tavLst>
                                        <p:tav tm="0">
                                          <p:val>
                                            <p:strVal val="ppt_w"/>
                                          </p:val>
                                        </p:tav>
                                        <p:tav tm="100000">
                                          <p:val>
                                            <p:fltVal val="0"/>
                                          </p:val>
                                        </p:tav>
                                      </p:tavLst>
                                    </p:anim>
                                    <p:set>
                                      <p:cBhvr>
                                        <p:cTn id="93" dur="1" fill="hold">
                                          <p:stCondLst>
                                            <p:cond delay="749"/>
                                          </p:stCondLst>
                                        </p:cTn>
                                        <p:tgtEl>
                                          <p:spTgt spid="21"/>
                                        </p:tgtEl>
                                        <p:attrNameLst>
                                          <p:attrName>style.visibility</p:attrName>
                                        </p:attrNameLst>
                                      </p:cBhvr>
                                      <p:to>
                                        <p:strVal val="hidden"/>
                                      </p:to>
                                    </p:set>
                                  </p:childTnLst>
                                </p:cTn>
                              </p:par>
                              <p:par>
                                <p:cTn id="94" presetID="35" presetClass="exit" presetSubtype="0" fill="hold" nodeType="withEffect">
                                  <p:stCondLst>
                                    <p:cond delay="0"/>
                                  </p:stCondLst>
                                  <p:childTnLst>
                                    <p:animEffect transition="out" filter="fade">
                                      <p:cBhvr>
                                        <p:cTn id="95" dur="750"/>
                                        <p:tgtEl>
                                          <p:spTgt spid="24"/>
                                        </p:tgtEl>
                                      </p:cBhvr>
                                    </p:animEffect>
                                    <p:anim calcmode="lin" valueType="num">
                                      <p:cBhvr>
                                        <p:cTn id="96" dur="750"/>
                                        <p:tgtEl>
                                          <p:spTgt spid="24"/>
                                        </p:tgtEl>
                                        <p:attrNameLst>
                                          <p:attrName>style.rotation</p:attrName>
                                        </p:attrNameLst>
                                      </p:cBhvr>
                                      <p:tavLst>
                                        <p:tav tm="0">
                                          <p:val>
                                            <p:fltVal val="0"/>
                                          </p:val>
                                        </p:tav>
                                        <p:tav tm="100000">
                                          <p:val>
                                            <p:fltVal val="720"/>
                                          </p:val>
                                        </p:tav>
                                      </p:tavLst>
                                    </p:anim>
                                    <p:anim calcmode="lin" valueType="num">
                                      <p:cBhvr>
                                        <p:cTn id="97" dur="750"/>
                                        <p:tgtEl>
                                          <p:spTgt spid="24"/>
                                        </p:tgtEl>
                                        <p:attrNameLst>
                                          <p:attrName>ppt_h</p:attrName>
                                        </p:attrNameLst>
                                      </p:cBhvr>
                                      <p:tavLst>
                                        <p:tav tm="0">
                                          <p:val>
                                            <p:strVal val="ppt_h"/>
                                          </p:val>
                                        </p:tav>
                                        <p:tav tm="100000">
                                          <p:val>
                                            <p:fltVal val="0"/>
                                          </p:val>
                                        </p:tav>
                                      </p:tavLst>
                                    </p:anim>
                                    <p:anim calcmode="lin" valueType="num">
                                      <p:cBhvr>
                                        <p:cTn id="98" dur="750"/>
                                        <p:tgtEl>
                                          <p:spTgt spid="24"/>
                                        </p:tgtEl>
                                        <p:attrNameLst>
                                          <p:attrName>ppt_w</p:attrName>
                                        </p:attrNameLst>
                                      </p:cBhvr>
                                      <p:tavLst>
                                        <p:tav tm="0">
                                          <p:val>
                                            <p:strVal val="ppt_w"/>
                                          </p:val>
                                        </p:tav>
                                        <p:tav tm="100000">
                                          <p:val>
                                            <p:fltVal val="0"/>
                                          </p:val>
                                        </p:tav>
                                      </p:tavLst>
                                    </p:anim>
                                    <p:set>
                                      <p:cBhvr>
                                        <p:cTn id="99" dur="1" fill="hold">
                                          <p:stCondLst>
                                            <p:cond delay="749"/>
                                          </p:stCondLst>
                                        </p:cTn>
                                        <p:tgtEl>
                                          <p:spTgt spid="24"/>
                                        </p:tgtEl>
                                        <p:attrNameLst>
                                          <p:attrName>style.visibility</p:attrName>
                                        </p:attrNameLst>
                                      </p:cBhvr>
                                      <p:to>
                                        <p:strVal val="hidden"/>
                                      </p:to>
                                    </p:set>
                                  </p:childTnLst>
                                </p:cTn>
                              </p:par>
                              <p:par>
                                <p:cTn id="100" presetID="35" presetClass="exit" presetSubtype="0" fill="hold" nodeType="withEffect">
                                  <p:stCondLst>
                                    <p:cond delay="0"/>
                                  </p:stCondLst>
                                  <p:childTnLst>
                                    <p:animEffect transition="out" filter="fade">
                                      <p:cBhvr>
                                        <p:cTn id="101" dur="750"/>
                                        <p:tgtEl>
                                          <p:spTgt spid="18"/>
                                        </p:tgtEl>
                                      </p:cBhvr>
                                    </p:animEffect>
                                    <p:anim calcmode="lin" valueType="num">
                                      <p:cBhvr>
                                        <p:cTn id="102" dur="750"/>
                                        <p:tgtEl>
                                          <p:spTgt spid="18"/>
                                        </p:tgtEl>
                                        <p:attrNameLst>
                                          <p:attrName>style.rotation</p:attrName>
                                        </p:attrNameLst>
                                      </p:cBhvr>
                                      <p:tavLst>
                                        <p:tav tm="0">
                                          <p:val>
                                            <p:fltVal val="0"/>
                                          </p:val>
                                        </p:tav>
                                        <p:tav tm="100000">
                                          <p:val>
                                            <p:fltVal val="720"/>
                                          </p:val>
                                        </p:tav>
                                      </p:tavLst>
                                    </p:anim>
                                    <p:anim calcmode="lin" valueType="num">
                                      <p:cBhvr>
                                        <p:cTn id="103" dur="750"/>
                                        <p:tgtEl>
                                          <p:spTgt spid="18"/>
                                        </p:tgtEl>
                                        <p:attrNameLst>
                                          <p:attrName>ppt_h</p:attrName>
                                        </p:attrNameLst>
                                      </p:cBhvr>
                                      <p:tavLst>
                                        <p:tav tm="0">
                                          <p:val>
                                            <p:strVal val="ppt_h"/>
                                          </p:val>
                                        </p:tav>
                                        <p:tav tm="100000">
                                          <p:val>
                                            <p:fltVal val="0"/>
                                          </p:val>
                                        </p:tav>
                                      </p:tavLst>
                                    </p:anim>
                                    <p:anim calcmode="lin" valueType="num">
                                      <p:cBhvr>
                                        <p:cTn id="104" dur="750"/>
                                        <p:tgtEl>
                                          <p:spTgt spid="18"/>
                                        </p:tgtEl>
                                        <p:attrNameLst>
                                          <p:attrName>ppt_w</p:attrName>
                                        </p:attrNameLst>
                                      </p:cBhvr>
                                      <p:tavLst>
                                        <p:tav tm="0">
                                          <p:val>
                                            <p:strVal val="ppt_w"/>
                                          </p:val>
                                        </p:tav>
                                        <p:tav tm="100000">
                                          <p:val>
                                            <p:fltVal val="0"/>
                                          </p:val>
                                        </p:tav>
                                      </p:tavLst>
                                    </p:anim>
                                    <p:set>
                                      <p:cBhvr>
                                        <p:cTn id="105" dur="1" fill="hold">
                                          <p:stCondLst>
                                            <p:cond delay="749"/>
                                          </p:stCondLst>
                                        </p:cTn>
                                        <p:tgtEl>
                                          <p:spTgt spid="18"/>
                                        </p:tgtEl>
                                        <p:attrNameLst>
                                          <p:attrName>style.visibility</p:attrName>
                                        </p:attrNameLst>
                                      </p:cBhvr>
                                      <p:to>
                                        <p:strVal val="hidden"/>
                                      </p:to>
                                    </p:set>
                                  </p:childTnLst>
                                </p:cTn>
                              </p:par>
                              <p:par>
                                <p:cTn id="106" presetID="35" presetClass="exit" presetSubtype="0" fill="hold" nodeType="withEffect">
                                  <p:stCondLst>
                                    <p:cond delay="0"/>
                                  </p:stCondLst>
                                  <p:childTnLst>
                                    <p:animEffect transition="out" filter="fade">
                                      <p:cBhvr>
                                        <p:cTn id="107" dur="750"/>
                                        <p:tgtEl>
                                          <p:spTgt spid="15"/>
                                        </p:tgtEl>
                                      </p:cBhvr>
                                    </p:animEffect>
                                    <p:anim calcmode="lin" valueType="num">
                                      <p:cBhvr>
                                        <p:cTn id="108" dur="750"/>
                                        <p:tgtEl>
                                          <p:spTgt spid="15"/>
                                        </p:tgtEl>
                                        <p:attrNameLst>
                                          <p:attrName>style.rotation</p:attrName>
                                        </p:attrNameLst>
                                      </p:cBhvr>
                                      <p:tavLst>
                                        <p:tav tm="0">
                                          <p:val>
                                            <p:fltVal val="0"/>
                                          </p:val>
                                        </p:tav>
                                        <p:tav tm="100000">
                                          <p:val>
                                            <p:fltVal val="720"/>
                                          </p:val>
                                        </p:tav>
                                      </p:tavLst>
                                    </p:anim>
                                    <p:anim calcmode="lin" valueType="num">
                                      <p:cBhvr>
                                        <p:cTn id="109" dur="750"/>
                                        <p:tgtEl>
                                          <p:spTgt spid="15"/>
                                        </p:tgtEl>
                                        <p:attrNameLst>
                                          <p:attrName>ppt_h</p:attrName>
                                        </p:attrNameLst>
                                      </p:cBhvr>
                                      <p:tavLst>
                                        <p:tav tm="0">
                                          <p:val>
                                            <p:strVal val="ppt_h"/>
                                          </p:val>
                                        </p:tav>
                                        <p:tav tm="100000">
                                          <p:val>
                                            <p:fltVal val="0"/>
                                          </p:val>
                                        </p:tav>
                                      </p:tavLst>
                                    </p:anim>
                                    <p:anim calcmode="lin" valueType="num">
                                      <p:cBhvr>
                                        <p:cTn id="110" dur="750"/>
                                        <p:tgtEl>
                                          <p:spTgt spid="15"/>
                                        </p:tgtEl>
                                        <p:attrNameLst>
                                          <p:attrName>ppt_w</p:attrName>
                                        </p:attrNameLst>
                                      </p:cBhvr>
                                      <p:tavLst>
                                        <p:tav tm="0">
                                          <p:val>
                                            <p:strVal val="ppt_w"/>
                                          </p:val>
                                        </p:tav>
                                        <p:tav tm="100000">
                                          <p:val>
                                            <p:fltVal val="0"/>
                                          </p:val>
                                        </p:tav>
                                      </p:tavLst>
                                    </p:anim>
                                    <p:set>
                                      <p:cBhvr>
                                        <p:cTn id="111" dur="1" fill="hold">
                                          <p:stCondLst>
                                            <p:cond delay="749"/>
                                          </p:stCondLst>
                                        </p:cTn>
                                        <p:tgtEl>
                                          <p:spTgt spid="15"/>
                                        </p:tgtEl>
                                        <p:attrNameLst>
                                          <p:attrName>style.visibility</p:attrName>
                                        </p:attrNameLst>
                                      </p:cBhvr>
                                      <p:to>
                                        <p:strVal val="hidden"/>
                                      </p:to>
                                    </p:set>
                                  </p:childTnLst>
                                </p:cTn>
                              </p:par>
                            </p:childTnLst>
                          </p:cTn>
                        </p:par>
                        <p:par>
                          <p:cTn id="112" fill="hold">
                            <p:stCondLst>
                              <p:cond delay="1000"/>
                            </p:stCondLst>
                            <p:childTnLst>
                              <p:par>
                                <p:cTn id="113" presetID="2" presetClass="exit" presetSubtype="8" fill="hold" nodeType="afterEffect">
                                  <p:stCondLst>
                                    <p:cond delay="0"/>
                                  </p:stCondLst>
                                  <p:childTnLst>
                                    <p:anim calcmode="lin" valueType="num">
                                      <p:cBhvr additive="base">
                                        <p:cTn id="114" dur="500"/>
                                        <p:tgtEl>
                                          <p:spTgt spid="36"/>
                                        </p:tgtEl>
                                        <p:attrNameLst>
                                          <p:attrName>ppt_x</p:attrName>
                                        </p:attrNameLst>
                                      </p:cBhvr>
                                      <p:tavLst>
                                        <p:tav tm="0">
                                          <p:val>
                                            <p:strVal val="ppt_x"/>
                                          </p:val>
                                        </p:tav>
                                        <p:tav tm="100000">
                                          <p:val>
                                            <p:strVal val="0-ppt_w/2"/>
                                          </p:val>
                                        </p:tav>
                                      </p:tavLst>
                                    </p:anim>
                                    <p:anim calcmode="lin" valueType="num">
                                      <p:cBhvr additive="base">
                                        <p:cTn id="115" dur="500"/>
                                        <p:tgtEl>
                                          <p:spTgt spid="36"/>
                                        </p:tgtEl>
                                        <p:attrNameLst>
                                          <p:attrName>ppt_y</p:attrName>
                                        </p:attrNameLst>
                                      </p:cBhvr>
                                      <p:tavLst>
                                        <p:tav tm="0">
                                          <p:val>
                                            <p:strVal val="ppt_y"/>
                                          </p:val>
                                        </p:tav>
                                        <p:tav tm="100000">
                                          <p:val>
                                            <p:strVal val="ppt_y"/>
                                          </p:val>
                                        </p:tav>
                                      </p:tavLst>
                                    </p:anim>
                                    <p:set>
                                      <p:cBhvr>
                                        <p:cTn id="116" dur="1" fill="hold">
                                          <p:stCondLst>
                                            <p:cond delay="499"/>
                                          </p:stCondLst>
                                        </p:cTn>
                                        <p:tgtEl>
                                          <p:spTgt spid="36"/>
                                        </p:tgtEl>
                                        <p:attrNameLst>
                                          <p:attrName>style.visibility</p:attrName>
                                        </p:attrNameLst>
                                      </p:cBhvr>
                                      <p:to>
                                        <p:strVal val="hidden"/>
                                      </p:to>
                                    </p:set>
                                  </p:childTnLst>
                                </p:cTn>
                              </p:par>
                              <p:par>
                                <p:cTn id="117" presetID="2" presetClass="exit" presetSubtype="8" fill="hold" nodeType="withEffect">
                                  <p:stCondLst>
                                    <p:cond delay="0"/>
                                  </p:stCondLst>
                                  <p:childTnLst>
                                    <p:anim calcmode="lin" valueType="num">
                                      <p:cBhvr additive="base">
                                        <p:cTn id="118" dur="500"/>
                                        <p:tgtEl>
                                          <p:spTgt spid="27"/>
                                        </p:tgtEl>
                                        <p:attrNameLst>
                                          <p:attrName>ppt_x</p:attrName>
                                        </p:attrNameLst>
                                      </p:cBhvr>
                                      <p:tavLst>
                                        <p:tav tm="0">
                                          <p:val>
                                            <p:strVal val="ppt_x"/>
                                          </p:val>
                                        </p:tav>
                                        <p:tav tm="100000">
                                          <p:val>
                                            <p:strVal val="0-ppt_w/2"/>
                                          </p:val>
                                        </p:tav>
                                      </p:tavLst>
                                    </p:anim>
                                    <p:anim calcmode="lin" valueType="num">
                                      <p:cBhvr additive="base">
                                        <p:cTn id="119" dur="500"/>
                                        <p:tgtEl>
                                          <p:spTgt spid="27"/>
                                        </p:tgtEl>
                                        <p:attrNameLst>
                                          <p:attrName>ppt_y</p:attrName>
                                        </p:attrNameLst>
                                      </p:cBhvr>
                                      <p:tavLst>
                                        <p:tav tm="0">
                                          <p:val>
                                            <p:strVal val="ppt_y"/>
                                          </p:val>
                                        </p:tav>
                                        <p:tav tm="100000">
                                          <p:val>
                                            <p:strVal val="ppt_y"/>
                                          </p:val>
                                        </p:tav>
                                      </p:tavLst>
                                    </p:anim>
                                    <p:set>
                                      <p:cBhvr>
                                        <p:cTn id="120" dur="1" fill="hold">
                                          <p:stCondLst>
                                            <p:cond delay="499"/>
                                          </p:stCondLst>
                                        </p:cTn>
                                        <p:tgtEl>
                                          <p:spTgt spid="27"/>
                                        </p:tgtEl>
                                        <p:attrNameLst>
                                          <p:attrName>style.visibility</p:attrName>
                                        </p:attrNameLst>
                                      </p:cBhvr>
                                      <p:to>
                                        <p:strVal val="hidden"/>
                                      </p:to>
                                    </p:set>
                                  </p:childTnLst>
                                </p:cTn>
                              </p:par>
                              <p:par>
                                <p:cTn id="121" presetID="2" presetClass="exit" presetSubtype="8" fill="hold" nodeType="withEffect">
                                  <p:stCondLst>
                                    <p:cond delay="0"/>
                                  </p:stCondLst>
                                  <p:childTnLst>
                                    <p:anim calcmode="lin" valueType="num">
                                      <p:cBhvr additive="base">
                                        <p:cTn id="122" dur="500"/>
                                        <p:tgtEl>
                                          <p:spTgt spid="30"/>
                                        </p:tgtEl>
                                        <p:attrNameLst>
                                          <p:attrName>ppt_x</p:attrName>
                                        </p:attrNameLst>
                                      </p:cBhvr>
                                      <p:tavLst>
                                        <p:tav tm="0">
                                          <p:val>
                                            <p:strVal val="ppt_x"/>
                                          </p:val>
                                        </p:tav>
                                        <p:tav tm="100000">
                                          <p:val>
                                            <p:strVal val="0-ppt_w/2"/>
                                          </p:val>
                                        </p:tav>
                                      </p:tavLst>
                                    </p:anim>
                                    <p:anim calcmode="lin" valueType="num">
                                      <p:cBhvr additive="base">
                                        <p:cTn id="123" dur="500"/>
                                        <p:tgtEl>
                                          <p:spTgt spid="30"/>
                                        </p:tgtEl>
                                        <p:attrNameLst>
                                          <p:attrName>ppt_y</p:attrName>
                                        </p:attrNameLst>
                                      </p:cBhvr>
                                      <p:tavLst>
                                        <p:tav tm="0">
                                          <p:val>
                                            <p:strVal val="ppt_y"/>
                                          </p:val>
                                        </p:tav>
                                        <p:tav tm="100000">
                                          <p:val>
                                            <p:strVal val="ppt_y"/>
                                          </p:val>
                                        </p:tav>
                                      </p:tavLst>
                                    </p:anim>
                                    <p:set>
                                      <p:cBhvr>
                                        <p:cTn id="124" dur="1" fill="hold">
                                          <p:stCondLst>
                                            <p:cond delay="499"/>
                                          </p:stCondLst>
                                        </p:cTn>
                                        <p:tgtEl>
                                          <p:spTgt spid="30"/>
                                        </p:tgtEl>
                                        <p:attrNameLst>
                                          <p:attrName>style.visibility</p:attrName>
                                        </p:attrNameLst>
                                      </p:cBhvr>
                                      <p:to>
                                        <p:strVal val="hidden"/>
                                      </p:to>
                                    </p:set>
                                  </p:childTnLst>
                                </p:cTn>
                              </p:par>
                              <p:par>
                                <p:cTn id="125" presetID="2" presetClass="exit" presetSubtype="8" fill="hold" nodeType="withEffect">
                                  <p:stCondLst>
                                    <p:cond delay="0"/>
                                  </p:stCondLst>
                                  <p:childTnLst>
                                    <p:anim calcmode="lin" valueType="num">
                                      <p:cBhvr additive="base">
                                        <p:cTn id="126" dur="500"/>
                                        <p:tgtEl>
                                          <p:spTgt spid="33"/>
                                        </p:tgtEl>
                                        <p:attrNameLst>
                                          <p:attrName>ppt_x</p:attrName>
                                        </p:attrNameLst>
                                      </p:cBhvr>
                                      <p:tavLst>
                                        <p:tav tm="0">
                                          <p:val>
                                            <p:strVal val="ppt_x"/>
                                          </p:val>
                                        </p:tav>
                                        <p:tav tm="100000">
                                          <p:val>
                                            <p:strVal val="0-ppt_w/2"/>
                                          </p:val>
                                        </p:tav>
                                      </p:tavLst>
                                    </p:anim>
                                    <p:anim calcmode="lin" valueType="num">
                                      <p:cBhvr additive="base">
                                        <p:cTn id="127" dur="500"/>
                                        <p:tgtEl>
                                          <p:spTgt spid="33"/>
                                        </p:tgtEl>
                                        <p:attrNameLst>
                                          <p:attrName>ppt_y</p:attrName>
                                        </p:attrNameLst>
                                      </p:cBhvr>
                                      <p:tavLst>
                                        <p:tav tm="0">
                                          <p:val>
                                            <p:strVal val="ppt_y"/>
                                          </p:val>
                                        </p:tav>
                                        <p:tav tm="100000">
                                          <p:val>
                                            <p:strVal val="ppt_y"/>
                                          </p:val>
                                        </p:tav>
                                      </p:tavLst>
                                    </p:anim>
                                    <p:set>
                                      <p:cBhvr>
                                        <p:cTn id="128" dur="1" fill="hold">
                                          <p:stCondLst>
                                            <p:cond delay="499"/>
                                          </p:stCondLst>
                                        </p:cTn>
                                        <p:tgtEl>
                                          <p:spTgt spid="33"/>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1"/>
                                        </p:tgtEl>
                                      </p:cBhvr>
                                    </p:animEffect>
                                    <p:set>
                                      <p:cBhvr>
                                        <p:cTn id="131" dur="1" fill="hold">
                                          <p:stCondLst>
                                            <p:cond delay="499"/>
                                          </p:stCondLst>
                                        </p:cTn>
                                        <p:tgtEl>
                                          <p:spTgt spid="11"/>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12"/>
                                        </p:tgtEl>
                                      </p:cBhvr>
                                    </p:animEffect>
                                    <p:set>
                                      <p:cBhvr>
                                        <p:cTn id="134" dur="1" fill="hold">
                                          <p:stCondLst>
                                            <p:cond delay="499"/>
                                          </p:stCondLst>
                                        </p:cTn>
                                        <p:tgtEl>
                                          <p:spTgt spid="12"/>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3"/>
                                        </p:tgtEl>
                                      </p:cBhvr>
                                    </p:animEffect>
                                    <p:set>
                                      <p:cBhvr>
                                        <p:cTn id="137" dur="1" fill="hold">
                                          <p:stCondLst>
                                            <p:cond delay="499"/>
                                          </p:stCondLst>
                                        </p:cTn>
                                        <p:tgtEl>
                                          <p:spTgt spid="13"/>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4"/>
                                        </p:tgtEl>
                                      </p:cBhvr>
                                    </p:animEffect>
                                    <p:set>
                                      <p:cBhvr>
                                        <p:cTn id="140" dur="1" fill="hold">
                                          <p:stCondLst>
                                            <p:cond delay="499"/>
                                          </p:stCondLst>
                                        </p:cTn>
                                        <p:tgtEl>
                                          <p:spTgt spid="14"/>
                                        </p:tgtEl>
                                        <p:attrNameLst>
                                          <p:attrName>style.visibility</p:attrName>
                                        </p:attrNameLst>
                                      </p:cBhvr>
                                      <p:to>
                                        <p:strVal val="hidden"/>
                                      </p:to>
                                    </p:set>
                                  </p:childTnLst>
                                </p:cTn>
                              </p:par>
                            </p:childTnLst>
                          </p:cTn>
                        </p:par>
                        <p:par>
                          <p:cTn id="141" fill="hold">
                            <p:stCondLst>
                              <p:cond delay="1500"/>
                            </p:stCondLst>
                            <p:childTnLst>
                              <p:par>
                                <p:cTn id="142" presetID="10" presetClass="exit" presetSubtype="0" fill="hold" nodeType="afterEffect">
                                  <p:stCondLst>
                                    <p:cond delay="0"/>
                                  </p:stCondLst>
                                  <p:childTnLst>
                                    <p:animEffect transition="out" filter="fade">
                                      <p:cBhvr>
                                        <p:cTn id="143" dur="500"/>
                                        <p:tgtEl>
                                          <p:spTgt spid="39"/>
                                        </p:tgtEl>
                                      </p:cBhvr>
                                    </p:animEffect>
                                    <p:set>
                                      <p:cBhvr>
                                        <p:cTn id="144" dur="1" fill="hold">
                                          <p:stCondLst>
                                            <p:cond delay="499"/>
                                          </p:stCondLst>
                                        </p:cTn>
                                        <p:tgtEl>
                                          <p:spTgt spid="3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40"/>
                                        </p:tgtEl>
                                      </p:cBhvr>
                                    </p:animEffect>
                                    <p:set>
                                      <p:cBhvr>
                                        <p:cTn id="147" dur="1" fill="hold">
                                          <p:stCondLst>
                                            <p:cond delay="499"/>
                                          </p:stCondLst>
                                        </p:cTn>
                                        <p:tgtEl>
                                          <p:spTgt spid="40"/>
                                        </p:tgtEl>
                                        <p:attrNameLst>
                                          <p:attrName>style.visibility</p:attrName>
                                        </p:attrNameLst>
                                      </p:cBhvr>
                                      <p:to>
                                        <p:strVal val="hidden"/>
                                      </p:to>
                                    </p:set>
                                  </p:childTnLst>
                                </p:cTn>
                              </p:par>
                            </p:childTnLst>
                          </p:cTn>
                        </p:par>
                        <p:par>
                          <p:cTn id="148" fill="hold">
                            <p:stCondLst>
                              <p:cond delay="2000"/>
                            </p:stCondLst>
                            <p:childTnLst>
                              <p:par>
                                <p:cTn id="149" presetID="22" presetClass="exit" presetSubtype="2" fill="hold" grpId="1" nodeType="afterEffect">
                                  <p:stCondLst>
                                    <p:cond delay="0"/>
                                  </p:stCondLst>
                                  <p:childTnLst>
                                    <p:animEffect transition="out" filter="wipe(right)">
                                      <p:cBhvr>
                                        <p:cTn id="150" dur="500"/>
                                        <p:tgtEl>
                                          <p:spTgt spid="20"/>
                                        </p:tgtEl>
                                      </p:cBhvr>
                                    </p:animEffect>
                                    <p:set>
                                      <p:cBhvr>
                                        <p:cTn id="151" dur="1" fill="hold">
                                          <p:stCondLst>
                                            <p:cond delay="499"/>
                                          </p:stCondLst>
                                        </p:cTn>
                                        <p:tgtEl>
                                          <p:spTgt spid="20"/>
                                        </p:tgtEl>
                                        <p:attrNameLst>
                                          <p:attrName>style.visibility</p:attrName>
                                        </p:attrNameLst>
                                      </p:cBhvr>
                                      <p:to>
                                        <p:strVal val="hidden"/>
                                      </p:to>
                                    </p:set>
                                  </p:childTnLst>
                                </p:cTn>
                              </p:par>
                            </p:childTnLst>
                          </p:cTn>
                        </p:par>
                        <p:par>
                          <p:cTn id="152" fill="hold">
                            <p:stCondLst>
                              <p:cond delay="2500"/>
                            </p:stCondLst>
                            <p:childTnLst>
                              <p:par>
                                <p:cTn id="153" presetID="22" presetClass="entr" presetSubtype="8" fill="hold" grpId="0" nodeType="after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wipe(left)">
                                      <p:cBhvr>
                                        <p:cTn id="155" dur="500"/>
                                        <p:tgtEl>
                                          <p:spTgt spid="48"/>
                                        </p:tgtEl>
                                      </p:cBhvr>
                                    </p:animEffect>
                                  </p:childTnLst>
                                </p:cTn>
                              </p:par>
                            </p:childTnLst>
                          </p:cTn>
                        </p:par>
                        <p:par>
                          <p:cTn id="156" fill="hold">
                            <p:stCondLst>
                              <p:cond delay="3000"/>
                            </p:stCondLst>
                            <p:childTnLst>
                              <p:par>
                                <p:cTn id="157" presetID="35" presetClass="entr" presetSubtype="0" fill="hold"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fade">
                                      <p:cBhvr>
                                        <p:cTn id="159" dur="2000"/>
                                        <p:tgtEl>
                                          <p:spTgt spid="49"/>
                                        </p:tgtEl>
                                      </p:cBhvr>
                                    </p:animEffect>
                                    <p:anim calcmode="lin" valueType="num">
                                      <p:cBhvr>
                                        <p:cTn id="160" dur="2000" fill="hold"/>
                                        <p:tgtEl>
                                          <p:spTgt spid="49"/>
                                        </p:tgtEl>
                                        <p:attrNameLst>
                                          <p:attrName>style.rotation</p:attrName>
                                        </p:attrNameLst>
                                      </p:cBhvr>
                                      <p:tavLst>
                                        <p:tav tm="0">
                                          <p:val>
                                            <p:fltVal val="720"/>
                                          </p:val>
                                        </p:tav>
                                        <p:tav tm="100000">
                                          <p:val>
                                            <p:fltVal val="0"/>
                                          </p:val>
                                        </p:tav>
                                      </p:tavLst>
                                    </p:anim>
                                    <p:anim calcmode="lin" valueType="num">
                                      <p:cBhvr>
                                        <p:cTn id="161" dur="2000" fill="hold"/>
                                        <p:tgtEl>
                                          <p:spTgt spid="49"/>
                                        </p:tgtEl>
                                        <p:attrNameLst>
                                          <p:attrName>ppt_h</p:attrName>
                                        </p:attrNameLst>
                                      </p:cBhvr>
                                      <p:tavLst>
                                        <p:tav tm="0">
                                          <p:val>
                                            <p:fltVal val="0"/>
                                          </p:val>
                                        </p:tav>
                                        <p:tav tm="100000">
                                          <p:val>
                                            <p:strVal val="#ppt_h"/>
                                          </p:val>
                                        </p:tav>
                                      </p:tavLst>
                                    </p:anim>
                                    <p:anim calcmode="lin" valueType="num">
                                      <p:cBhvr>
                                        <p:cTn id="162" dur="2000" fill="hold"/>
                                        <p:tgtEl>
                                          <p:spTgt spid="49"/>
                                        </p:tgtEl>
                                        <p:attrNameLst>
                                          <p:attrName>ppt_w</p:attrName>
                                        </p:attrNameLst>
                                      </p:cBhvr>
                                      <p:tavLst>
                                        <p:tav tm="0">
                                          <p:val>
                                            <p:fltVal val="0"/>
                                          </p:val>
                                        </p:tav>
                                        <p:tav tm="100000">
                                          <p:val>
                                            <p:strVal val="#ppt_w"/>
                                          </p:val>
                                        </p:tav>
                                      </p:tavLst>
                                    </p:anim>
                                  </p:childTnLst>
                                </p:cTn>
                              </p:par>
                              <p:par>
                                <p:cTn id="163" presetID="35" presetClass="entr" presetSubtype="0" fill="hold" nodeType="with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fade">
                                      <p:cBhvr>
                                        <p:cTn id="165" dur="2000"/>
                                        <p:tgtEl>
                                          <p:spTgt spid="52"/>
                                        </p:tgtEl>
                                      </p:cBhvr>
                                    </p:animEffect>
                                    <p:anim calcmode="lin" valueType="num">
                                      <p:cBhvr>
                                        <p:cTn id="166" dur="2000" fill="hold"/>
                                        <p:tgtEl>
                                          <p:spTgt spid="52"/>
                                        </p:tgtEl>
                                        <p:attrNameLst>
                                          <p:attrName>style.rotation</p:attrName>
                                        </p:attrNameLst>
                                      </p:cBhvr>
                                      <p:tavLst>
                                        <p:tav tm="0">
                                          <p:val>
                                            <p:fltVal val="720"/>
                                          </p:val>
                                        </p:tav>
                                        <p:tav tm="100000">
                                          <p:val>
                                            <p:fltVal val="0"/>
                                          </p:val>
                                        </p:tav>
                                      </p:tavLst>
                                    </p:anim>
                                    <p:anim calcmode="lin" valueType="num">
                                      <p:cBhvr>
                                        <p:cTn id="167" dur="2000" fill="hold"/>
                                        <p:tgtEl>
                                          <p:spTgt spid="52"/>
                                        </p:tgtEl>
                                        <p:attrNameLst>
                                          <p:attrName>ppt_h</p:attrName>
                                        </p:attrNameLst>
                                      </p:cBhvr>
                                      <p:tavLst>
                                        <p:tav tm="0">
                                          <p:val>
                                            <p:fltVal val="0"/>
                                          </p:val>
                                        </p:tav>
                                        <p:tav tm="100000">
                                          <p:val>
                                            <p:strVal val="#ppt_h"/>
                                          </p:val>
                                        </p:tav>
                                      </p:tavLst>
                                    </p:anim>
                                    <p:anim calcmode="lin" valueType="num">
                                      <p:cBhvr>
                                        <p:cTn id="168" dur="2000" fill="hold"/>
                                        <p:tgtEl>
                                          <p:spTgt spid="52"/>
                                        </p:tgtEl>
                                        <p:attrNameLst>
                                          <p:attrName>ppt_w</p:attrName>
                                        </p:attrNameLst>
                                      </p:cBhvr>
                                      <p:tavLst>
                                        <p:tav tm="0">
                                          <p:val>
                                            <p:fltVal val="0"/>
                                          </p:val>
                                        </p:tav>
                                        <p:tav tm="100000">
                                          <p:val>
                                            <p:strVal val="#ppt_w"/>
                                          </p:val>
                                        </p:tav>
                                      </p:tavLst>
                                    </p:anim>
                                  </p:childTnLst>
                                </p:cTn>
                              </p:par>
                              <p:par>
                                <p:cTn id="169" presetID="35" presetClass="entr" presetSubtype="0" fill="hold" nodeType="with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fade">
                                      <p:cBhvr>
                                        <p:cTn id="171" dur="2000"/>
                                        <p:tgtEl>
                                          <p:spTgt spid="43"/>
                                        </p:tgtEl>
                                      </p:cBhvr>
                                    </p:animEffect>
                                    <p:anim calcmode="lin" valueType="num">
                                      <p:cBhvr>
                                        <p:cTn id="172" dur="2000" fill="hold"/>
                                        <p:tgtEl>
                                          <p:spTgt spid="43"/>
                                        </p:tgtEl>
                                        <p:attrNameLst>
                                          <p:attrName>style.rotation</p:attrName>
                                        </p:attrNameLst>
                                      </p:cBhvr>
                                      <p:tavLst>
                                        <p:tav tm="0">
                                          <p:val>
                                            <p:fltVal val="720"/>
                                          </p:val>
                                        </p:tav>
                                        <p:tav tm="100000">
                                          <p:val>
                                            <p:fltVal val="0"/>
                                          </p:val>
                                        </p:tav>
                                      </p:tavLst>
                                    </p:anim>
                                    <p:anim calcmode="lin" valueType="num">
                                      <p:cBhvr>
                                        <p:cTn id="173" dur="2000" fill="hold"/>
                                        <p:tgtEl>
                                          <p:spTgt spid="43"/>
                                        </p:tgtEl>
                                        <p:attrNameLst>
                                          <p:attrName>ppt_h</p:attrName>
                                        </p:attrNameLst>
                                      </p:cBhvr>
                                      <p:tavLst>
                                        <p:tav tm="0">
                                          <p:val>
                                            <p:fltVal val="0"/>
                                          </p:val>
                                        </p:tav>
                                        <p:tav tm="100000">
                                          <p:val>
                                            <p:strVal val="#ppt_h"/>
                                          </p:val>
                                        </p:tav>
                                      </p:tavLst>
                                    </p:anim>
                                    <p:anim calcmode="lin" valueType="num">
                                      <p:cBhvr>
                                        <p:cTn id="174" dur="2000" fill="hold"/>
                                        <p:tgtEl>
                                          <p:spTgt spid="43"/>
                                        </p:tgtEl>
                                        <p:attrNameLst>
                                          <p:attrName>ppt_w</p:attrName>
                                        </p:attrNameLst>
                                      </p:cBhvr>
                                      <p:tavLst>
                                        <p:tav tm="0">
                                          <p:val>
                                            <p:fltVal val="0"/>
                                          </p:val>
                                        </p:tav>
                                        <p:tav tm="100000">
                                          <p:val>
                                            <p:strVal val="#ppt_w"/>
                                          </p:val>
                                        </p:tav>
                                      </p:tavLst>
                                    </p:anim>
                                  </p:childTnLst>
                                </p:cTn>
                              </p:par>
                            </p:childTnLst>
                          </p:cTn>
                        </p:par>
                        <p:par>
                          <p:cTn id="175" fill="hold">
                            <p:stCondLst>
                              <p:cond delay="5000"/>
                            </p:stCondLst>
                            <p:childTnLst>
                              <p:par>
                                <p:cTn id="176" presetID="2" presetClass="entr" presetSubtype="8" decel="100000" fill="hold" nodeType="afterEffect">
                                  <p:stCondLst>
                                    <p:cond delay="0"/>
                                  </p:stCondLst>
                                  <p:childTnLst>
                                    <p:set>
                                      <p:cBhvr>
                                        <p:cTn id="177" dur="1" fill="hold">
                                          <p:stCondLst>
                                            <p:cond delay="0"/>
                                          </p:stCondLst>
                                        </p:cTn>
                                        <p:tgtEl>
                                          <p:spTgt spid="61"/>
                                        </p:tgtEl>
                                        <p:attrNameLst>
                                          <p:attrName>style.visibility</p:attrName>
                                        </p:attrNameLst>
                                      </p:cBhvr>
                                      <p:to>
                                        <p:strVal val="visible"/>
                                      </p:to>
                                    </p:set>
                                    <p:anim calcmode="lin" valueType="num">
                                      <p:cBhvr additive="base">
                                        <p:cTn id="178" dur="750" fill="hold"/>
                                        <p:tgtEl>
                                          <p:spTgt spid="61"/>
                                        </p:tgtEl>
                                        <p:attrNameLst>
                                          <p:attrName>ppt_x</p:attrName>
                                        </p:attrNameLst>
                                      </p:cBhvr>
                                      <p:tavLst>
                                        <p:tav tm="0">
                                          <p:val>
                                            <p:strVal val="0-#ppt_w/2"/>
                                          </p:val>
                                        </p:tav>
                                        <p:tav tm="100000">
                                          <p:val>
                                            <p:strVal val="#ppt_x"/>
                                          </p:val>
                                        </p:tav>
                                      </p:tavLst>
                                    </p:anim>
                                    <p:anim calcmode="lin" valueType="num">
                                      <p:cBhvr additive="base">
                                        <p:cTn id="179" dur="750" fill="hold"/>
                                        <p:tgtEl>
                                          <p:spTgt spid="61"/>
                                        </p:tgtEl>
                                        <p:attrNameLst>
                                          <p:attrName>ppt_y</p:attrName>
                                        </p:attrNameLst>
                                      </p:cBhvr>
                                      <p:tavLst>
                                        <p:tav tm="0">
                                          <p:val>
                                            <p:strVal val="#ppt_y"/>
                                          </p:val>
                                        </p:tav>
                                        <p:tav tm="100000">
                                          <p:val>
                                            <p:strVal val="#ppt_y"/>
                                          </p:val>
                                        </p:tav>
                                      </p:tavLst>
                                    </p:anim>
                                  </p:childTnLst>
                                </p:cTn>
                              </p:par>
                              <p:par>
                                <p:cTn id="180" presetID="2" presetClass="entr" presetSubtype="8" decel="100000" fill="hold" nodeType="withEffect">
                                  <p:stCondLst>
                                    <p:cond delay="0"/>
                                  </p:stCondLst>
                                  <p:childTnLst>
                                    <p:set>
                                      <p:cBhvr>
                                        <p:cTn id="181" dur="1" fill="hold">
                                          <p:stCondLst>
                                            <p:cond delay="0"/>
                                          </p:stCondLst>
                                        </p:cTn>
                                        <p:tgtEl>
                                          <p:spTgt spid="55"/>
                                        </p:tgtEl>
                                        <p:attrNameLst>
                                          <p:attrName>style.visibility</p:attrName>
                                        </p:attrNameLst>
                                      </p:cBhvr>
                                      <p:to>
                                        <p:strVal val="visible"/>
                                      </p:to>
                                    </p:set>
                                    <p:anim calcmode="lin" valueType="num">
                                      <p:cBhvr additive="base">
                                        <p:cTn id="182" dur="750" fill="hold"/>
                                        <p:tgtEl>
                                          <p:spTgt spid="55"/>
                                        </p:tgtEl>
                                        <p:attrNameLst>
                                          <p:attrName>ppt_x</p:attrName>
                                        </p:attrNameLst>
                                      </p:cBhvr>
                                      <p:tavLst>
                                        <p:tav tm="0">
                                          <p:val>
                                            <p:strVal val="0-#ppt_w/2"/>
                                          </p:val>
                                        </p:tav>
                                        <p:tav tm="100000">
                                          <p:val>
                                            <p:strVal val="#ppt_x"/>
                                          </p:val>
                                        </p:tav>
                                      </p:tavLst>
                                    </p:anim>
                                    <p:anim calcmode="lin" valueType="num">
                                      <p:cBhvr additive="base">
                                        <p:cTn id="183" dur="750" fill="hold"/>
                                        <p:tgtEl>
                                          <p:spTgt spid="55"/>
                                        </p:tgtEl>
                                        <p:attrNameLst>
                                          <p:attrName>ppt_y</p:attrName>
                                        </p:attrNameLst>
                                      </p:cBhvr>
                                      <p:tavLst>
                                        <p:tav tm="0">
                                          <p:val>
                                            <p:strVal val="#ppt_y"/>
                                          </p:val>
                                        </p:tav>
                                        <p:tav tm="100000">
                                          <p:val>
                                            <p:strVal val="#ppt_y"/>
                                          </p:val>
                                        </p:tav>
                                      </p:tavLst>
                                    </p:anim>
                                  </p:childTnLst>
                                </p:cTn>
                              </p:par>
                              <p:par>
                                <p:cTn id="184" presetID="2" presetClass="entr" presetSubtype="8" decel="100000" fill="hold" nodeType="withEffect">
                                  <p:stCondLst>
                                    <p:cond delay="0"/>
                                  </p:stCondLst>
                                  <p:childTnLst>
                                    <p:set>
                                      <p:cBhvr>
                                        <p:cTn id="185" dur="1" fill="hold">
                                          <p:stCondLst>
                                            <p:cond delay="0"/>
                                          </p:stCondLst>
                                        </p:cTn>
                                        <p:tgtEl>
                                          <p:spTgt spid="58"/>
                                        </p:tgtEl>
                                        <p:attrNameLst>
                                          <p:attrName>style.visibility</p:attrName>
                                        </p:attrNameLst>
                                      </p:cBhvr>
                                      <p:to>
                                        <p:strVal val="visible"/>
                                      </p:to>
                                    </p:set>
                                    <p:anim calcmode="lin" valueType="num">
                                      <p:cBhvr additive="base">
                                        <p:cTn id="186" dur="750" fill="hold"/>
                                        <p:tgtEl>
                                          <p:spTgt spid="58"/>
                                        </p:tgtEl>
                                        <p:attrNameLst>
                                          <p:attrName>ppt_x</p:attrName>
                                        </p:attrNameLst>
                                      </p:cBhvr>
                                      <p:tavLst>
                                        <p:tav tm="0">
                                          <p:val>
                                            <p:strVal val="0-#ppt_w/2"/>
                                          </p:val>
                                        </p:tav>
                                        <p:tav tm="100000">
                                          <p:val>
                                            <p:strVal val="#ppt_x"/>
                                          </p:val>
                                        </p:tav>
                                      </p:tavLst>
                                    </p:anim>
                                    <p:anim calcmode="lin" valueType="num">
                                      <p:cBhvr additive="base">
                                        <p:cTn id="187" dur="750" fill="hold"/>
                                        <p:tgtEl>
                                          <p:spTgt spid="58"/>
                                        </p:tgtEl>
                                        <p:attrNameLst>
                                          <p:attrName>ppt_y</p:attrName>
                                        </p:attrNameLst>
                                      </p:cBhvr>
                                      <p:tavLst>
                                        <p:tav tm="0">
                                          <p:val>
                                            <p:strVal val="#ppt_y"/>
                                          </p:val>
                                        </p:tav>
                                        <p:tav tm="100000">
                                          <p:val>
                                            <p:strVal val="#ppt_y"/>
                                          </p:val>
                                        </p:tav>
                                      </p:tavLst>
                                    </p:anim>
                                  </p:childTnLst>
                                </p:cTn>
                              </p:par>
                            </p:childTnLst>
                          </p:cTn>
                        </p:par>
                        <p:par>
                          <p:cTn id="188" fill="hold">
                            <p:stCondLst>
                              <p:cond delay="6000"/>
                            </p:stCondLst>
                            <p:childTnLst>
                              <p:par>
                                <p:cTn id="189" presetID="22" presetClass="entr" presetSubtype="8" fill="hold" grpId="0" nodeType="afterEffect">
                                  <p:stCondLst>
                                    <p:cond delay="0"/>
                                  </p:stCondLst>
                                  <p:childTnLst>
                                    <p:set>
                                      <p:cBhvr>
                                        <p:cTn id="190" dur="1" fill="hold">
                                          <p:stCondLst>
                                            <p:cond delay="0"/>
                                          </p:stCondLst>
                                        </p:cTn>
                                        <p:tgtEl>
                                          <p:spTgt spid="64"/>
                                        </p:tgtEl>
                                        <p:attrNameLst>
                                          <p:attrName>style.visibility</p:attrName>
                                        </p:attrNameLst>
                                      </p:cBhvr>
                                      <p:to>
                                        <p:strVal val="visible"/>
                                      </p:to>
                                    </p:set>
                                    <p:animEffect transition="in" filter="wipe(left)">
                                      <p:cBhvr>
                                        <p:cTn id="191" dur="500"/>
                                        <p:tgtEl>
                                          <p:spTgt spid="64"/>
                                        </p:tgtEl>
                                      </p:cBhvr>
                                    </p:animEffect>
                                  </p:childTnLst>
                                </p:cTn>
                              </p:par>
                            </p:childTnLst>
                          </p:cTn>
                        </p:par>
                        <p:par>
                          <p:cTn id="192" fill="hold">
                            <p:stCondLst>
                              <p:cond delay="6500"/>
                            </p:stCondLst>
                            <p:childTnLst>
                              <p:par>
                                <p:cTn id="193" presetID="22" presetClass="entr" presetSubtype="8" fill="hold" grpId="0" nodeType="afterEffect">
                                  <p:stCondLst>
                                    <p:cond delay="0"/>
                                  </p:stCondLst>
                                  <p:childTnLst>
                                    <p:set>
                                      <p:cBhvr>
                                        <p:cTn id="194" dur="1" fill="hold">
                                          <p:stCondLst>
                                            <p:cond delay="0"/>
                                          </p:stCondLst>
                                        </p:cTn>
                                        <p:tgtEl>
                                          <p:spTgt spid="46"/>
                                        </p:tgtEl>
                                        <p:attrNameLst>
                                          <p:attrName>style.visibility</p:attrName>
                                        </p:attrNameLst>
                                      </p:cBhvr>
                                      <p:to>
                                        <p:strVal val="visible"/>
                                      </p:to>
                                    </p:set>
                                    <p:animEffect transition="in" filter="wipe(left)">
                                      <p:cBhvr>
                                        <p:cTn id="195" dur="500"/>
                                        <p:tgtEl>
                                          <p:spTgt spid="46"/>
                                        </p:tgtEl>
                                      </p:cBhvr>
                                    </p:animEffect>
                                  </p:childTnLst>
                                </p:cTn>
                              </p:par>
                            </p:childTnLst>
                          </p:cTn>
                        </p:par>
                        <p:par>
                          <p:cTn id="196" fill="hold">
                            <p:stCondLst>
                              <p:cond delay="7000"/>
                            </p:stCondLst>
                            <p:childTnLst>
                              <p:par>
                                <p:cTn id="197" presetID="22" presetClass="entr" presetSubtype="8" fill="hold" grpId="0" nodeType="afterEffect">
                                  <p:stCondLst>
                                    <p:cond delay="0"/>
                                  </p:stCondLst>
                                  <p:childTnLst>
                                    <p:set>
                                      <p:cBhvr>
                                        <p:cTn id="198" dur="1" fill="hold">
                                          <p:stCondLst>
                                            <p:cond delay="0"/>
                                          </p:stCondLst>
                                        </p:cTn>
                                        <p:tgtEl>
                                          <p:spTgt spid="47"/>
                                        </p:tgtEl>
                                        <p:attrNameLst>
                                          <p:attrName>style.visibility</p:attrName>
                                        </p:attrNameLst>
                                      </p:cBhvr>
                                      <p:to>
                                        <p:strVal val="visible"/>
                                      </p:to>
                                    </p:set>
                                    <p:animEffect transition="in" filter="wipe(left)">
                                      <p:cBhvr>
                                        <p:cTn id="199" dur="500"/>
                                        <p:tgtEl>
                                          <p:spTgt spid="47"/>
                                        </p:tgtEl>
                                      </p:cBhvr>
                                    </p:animEffect>
                                  </p:childTnLst>
                                </p:cTn>
                              </p:par>
                            </p:childTnLst>
                          </p:cTn>
                        </p:par>
                      </p:childTnLst>
                    </p:cTn>
                  </p:par>
                  <p:par>
                    <p:cTn id="200" fill="hold">
                      <p:stCondLst>
                        <p:cond delay="indefinite"/>
                      </p:stCondLst>
                      <p:childTnLst>
                        <p:par>
                          <p:cTn id="201" fill="hold">
                            <p:stCondLst>
                              <p:cond delay="0"/>
                            </p:stCondLst>
                            <p:childTnLst>
                              <p:par>
                                <p:cTn id="202" presetID="35" presetClass="exit" presetSubtype="0" fill="hold" nodeType="clickEffect">
                                  <p:stCondLst>
                                    <p:cond delay="0"/>
                                  </p:stCondLst>
                                  <p:childTnLst>
                                    <p:animEffect transition="out" filter="fade">
                                      <p:cBhvr>
                                        <p:cTn id="203" dur="750"/>
                                        <p:tgtEl>
                                          <p:spTgt spid="49"/>
                                        </p:tgtEl>
                                      </p:cBhvr>
                                    </p:animEffect>
                                    <p:anim calcmode="lin" valueType="num">
                                      <p:cBhvr>
                                        <p:cTn id="204" dur="750"/>
                                        <p:tgtEl>
                                          <p:spTgt spid="49"/>
                                        </p:tgtEl>
                                        <p:attrNameLst>
                                          <p:attrName>style.rotation</p:attrName>
                                        </p:attrNameLst>
                                      </p:cBhvr>
                                      <p:tavLst>
                                        <p:tav tm="0">
                                          <p:val>
                                            <p:fltVal val="0"/>
                                          </p:val>
                                        </p:tav>
                                        <p:tav tm="100000">
                                          <p:val>
                                            <p:fltVal val="720"/>
                                          </p:val>
                                        </p:tav>
                                      </p:tavLst>
                                    </p:anim>
                                    <p:anim calcmode="lin" valueType="num">
                                      <p:cBhvr>
                                        <p:cTn id="205" dur="750"/>
                                        <p:tgtEl>
                                          <p:spTgt spid="49"/>
                                        </p:tgtEl>
                                        <p:attrNameLst>
                                          <p:attrName>ppt_h</p:attrName>
                                        </p:attrNameLst>
                                      </p:cBhvr>
                                      <p:tavLst>
                                        <p:tav tm="0">
                                          <p:val>
                                            <p:strVal val="ppt_h"/>
                                          </p:val>
                                        </p:tav>
                                        <p:tav tm="100000">
                                          <p:val>
                                            <p:fltVal val="0"/>
                                          </p:val>
                                        </p:tav>
                                      </p:tavLst>
                                    </p:anim>
                                    <p:anim calcmode="lin" valueType="num">
                                      <p:cBhvr>
                                        <p:cTn id="206" dur="750"/>
                                        <p:tgtEl>
                                          <p:spTgt spid="49"/>
                                        </p:tgtEl>
                                        <p:attrNameLst>
                                          <p:attrName>ppt_w</p:attrName>
                                        </p:attrNameLst>
                                      </p:cBhvr>
                                      <p:tavLst>
                                        <p:tav tm="0">
                                          <p:val>
                                            <p:strVal val="ppt_w"/>
                                          </p:val>
                                        </p:tav>
                                        <p:tav tm="100000">
                                          <p:val>
                                            <p:fltVal val="0"/>
                                          </p:val>
                                        </p:tav>
                                      </p:tavLst>
                                    </p:anim>
                                    <p:set>
                                      <p:cBhvr>
                                        <p:cTn id="207" dur="1" fill="hold">
                                          <p:stCondLst>
                                            <p:cond delay="749"/>
                                          </p:stCondLst>
                                        </p:cTn>
                                        <p:tgtEl>
                                          <p:spTgt spid="49"/>
                                        </p:tgtEl>
                                        <p:attrNameLst>
                                          <p:attrName>style.visibility</p:attrName>
                                        </p:attrNameLst>
                                      </p:cBhvr>
                                      <p:to>
                                        <p:strVal val="hidden"/>
                                      </p:to>
                                    </p:set>
                                  </p:childTnLst>
                                </p:cTn>
                              </p:par>
                              <p:par>
                                <p:cTn id="208" presetID="35" presetClass="exit" presetSubtype="0" fill="hold" nodeType="withEffect">
                                  <p:stCondLst>
                                    <p:cond delay="0"/>
                                  </p:stCondLst>
                                  <p:childTnLst>
                                    <p:animEffect transition="out" filter="fade">
                                      <p:cBhvr>
                                        <p:cTn id="209" dur="750"/>
                                        <p:tgtEl>
                                          <p:spTgt spid="52"/>
                                        </p:tgtEl>
                                      </p:cBhvr>
                                    </p:animEffect>
                                    <p:anim calcmode="lin" valueType="num">
                                      <p:cBhvr>
                                        <p:cTn id="210" dur="750"/>
                                        <p:tgtEl>
                                          <p:spTgt spid="52"/>
                                        </p:tgtEl>
                                        <p:attrNameLst>
                                          <p:attrName>style.rotation</p:attrName>
                                        </p:attrNameLst>
                                      </p:cBhvr>
                                      <p:tavLst>
                                        <p:tav tm="0">
                                          <p:val>
                                            <p:fltVal val="0"/>
                                          </p:val>
                                        </p:tav>
                                        <p:tav tm="100000">
                                          <p:val>
                                            <p:fltVal val="720"/>
                                          </p:val>
                                        </p:tav>
                                      </p:tavLst>
                                    </p:anim>
                                    <p:anim calcmode="lin" valueType="num">
                                      <p:cBhvr>
                                        <p:cTn id="211" dur="750"/>
                                        <p:tgtEl>
                                          <p:spTgt spid="52"/>
                                        </p:tgtEl>
                                        <p:attrNameLst>
                                          <p:attrName>ppt_h</p:attrName>
                                        </p:attrNameLst>
                                      </p:cBhvr>
                                      <p:tavLst>
                                        <p:tav tm="0">
                                          <p:val>
                                            <p:strVal val="ppt_h"/>
                                          </p:val>
                                        </p:tav>
                                        <p:tav tm="100000">
                                          <p:val>
                                            <p:fltVal val="0"/>
                                          </p:val>
                                        </p:tav>
                                      </p:tavLst>
                                    </p:anim>
                                    <p:anim calcmode="lin" valueType="num">
                                      <p:cBhvr>
                                        <p:cTn id="212" dur="750"/>
                                        <p:tgtEl>
                                          <p:spTgt spid="52"/>
                                        </p:tgtEl>
                                        <p:attrNameLst>
                                          <p:attrName>ppt_w</p:attrName>
                                        </p:attrNameLst>
                                      </p:cBhvr>
                                      <p:tavLst>
                                        <p:tav tm="0">
                                          <p:val>
                                            <p:strVal val="ppt_w"/>
                                          </p:val>
                                        </p:tav>
                                        <p:tav tm="100000">
                                          <p:val>
                                            <p:fltVal val="0"/>
                                          </p:val>
                                        </p:tav>
                                      </p:tavLst>
                                    </p:anim>
                                    <p:set>
                                      <p:cBhvr>
                                        <p:cTn id="213" dur="1" fill="hold">
                                          <p:stCondLst>
                                            <p:cond delay="749"/>
                                          </p:stCondLst>
                                        </p:cTn>
                                        <p:tgtEl>
                                          <p:spTgt spid="52"/>
                                        </p:tgtEl>
                                        <p:attrNameLst>
                                          <p:attrName>style.visibility</p:attrName>
                                        </p:attrNameLst>
                                      </p:cBhvr>
                                      <p:to>
                                        <p:strVal val="hidden"/>
                                      </p:to>
                                    </p:set>
                                  </p:childTnLst>
                                </p:cTn>
                              </p:par>
                              <p:par>
                                <p:cTn id="214" presetID="35" presetClass="exit" presetSubtype="0" fill="hold" nodeType="withEffect">
                                  <p:stCondLst>
                                    <p:cond delay="0"/>
                                  </p:stCondLst>
                                  <p:childTnLst>
                                    <p:animEffect transition="out" filter="fade">
                                      <p:cBhvr>
                                        <p:cTn id="215" dur="750"/>
                                        <p:tgtEl>
                                          <p:spTgt spid="43"/>
                                        </p:tgtEl>
                                      </p:cBhvr>
                                    </p:animEffect>
                                    <p:anim calcmode="lin" valueType="num">
                                      <p:cBhvr>
                                        <p:cTn id="216" dur="750"/>
                                        <p:tgtEl>
                                          <p:spTgt spid="43"/>
                                        </p:tgtEl>
                                        <p:attrNameLst>
                                          <p:attrName>style.rotation</p:attrName>
                                        </p:attrNameLst>
                                      </p:cBhvr>
                                      <p:tavLst>
                                        <p:tav tm="0">
                                          <p:val>
                                            <p:fltVal val="0"/>
                                          </p:val>
                                        </p:tav>
                                        <p:tav tm="100000">
                                          <p:val>
                                            <p:fltVal val="720"/>
                                          </p:val>
                                        </p:tav>
                                      </p:tavLst>
                                    </p:anim>
                                    <p:anim calcmode="lin" valueType="num">
                                      <p:cBhvr>
                                        <p:cTn id="217" dur="750"/>
                                        <p:tgtEl>
                                          <p:spTgt spid="43"/>
                                        </p:tgtEl>
                                        <p:attrNameLst>
                                          <p:attrName>ppt_h</p:attrName>
                                        </p:attrNameLst>
                                      </p:cBhvr>
                                      <p:tavLst>
                                        <p:tav tm="0">
                                          <p:val>
                                            <p:strVal val="ppt_h"/>
                                          </p:val>
                                        </p:tav>
                                        <p:tav tm="100000">
                                          <p:val>
                                            <p:fltVal val="0"/>
                                          </p:val>
                                        </p:tav>
                                      </p:tavLst>
                                    </p:anim>
                                    <p:anim calcmode="lin" valueType="num">
                                      <p:cBhvr>
                                        <p:cTn id="218" dur="750"/>
                                        <p:tgtEl>
                                          <p:spTgt spid="43"/>
                                        </p:tgtEl>
                                        <p:attrNameLst>
                                          <p:attrName>ppt_w</p:attrName>
                                        </p:attrNameLst>
                                      </p:cBhvr>
                                      <p:tavLst>
                                        <p:tav tm="0">
                                          <p:val>
                                            <p:strVal val="ppt_w"/>
                                          </p:val>
                                        </p:tav>
                                        <p:tav tm="100000">
                                          <p:val>
                                            <p:fltVal val="0"/>
                                          </p:val>
                                        </p:tav>
                                      </p:tavLst>
                                    </p:anim>
                                    <p:set>
                                      <p:cBhvr>
                                        <p:cTn id="219" dur="1" fill="hold">
                                          <p:stCondLst>
                                            <p:cond delay="749"/>
                                          </p:stCondLst>
                                        </p:cTn>
                                        <p:tgtEl>
                                          <p:spTgt spid="43"/>
                                        </p:tgtEl>
                                        <p:attrNameLst>
                                          <p:attrName>style.visibility</p:attrName>
                                        </p:attrNameLst>
                                      </p:cBhvr>
                                      <p:to>
                                        <p:strVal val="hidden"/>
                                      </p:to>
                                    </p:set>
                                  </p:childTnLst>
                                </p:cTn>
                              </p:par>
                            </p:childTnLst>
                          </p:cTn>
                        </p:par>
                        <p:par>
                          <p:cTn id="220" fill="hold">
                            <p:stCondLst>
                              <p:cond delay="1000"/>
                            </p:stCondLst>
                            <p:childTnLst>
                              <p:par>
                                <p:cTn id="221" presetID="2" presetClass="exit" presetSubtype="8" fill="hold" nodeType="afterEffect">
                                  <p:stCondLst>
                                    <p:cond delay="0"/>
                                  </p:stCondLst>
                                  <p:childTnLst>
                                    <p:anim calcmode="lin" valueType="num">
                                      <p:cBhvr additive="base">
                                        <p:cTn id="222" dur="500"/>
                                        <p:tgtEl>
                                          <p:spTgt spid="61"/>
                                        </p:tgtEl>
                                        <p:attrNameLst>
                                          <p:attrName>ppt_x</p:attrName>
                                        </p:attrNameLst>
                                      </p:cBhvr>
                                      <p:tavLst>
                                        <p:tav tm="0">
                                          <p:val>
                                            <p:strVal val="ppt_x"/>
                                          </p:val>
                                        </p:tav>
                                        <p:tav tm="100000">
                                          <p:val>
                                            <p:strVal val="0-ppt_w/2"/>
                                          </p:val>
                                        </p:tav>
                                      </p:tavLst>
                                    </p:anim>
                                    <p:anim calcmode="lin" valueType="num">
                                      <p:cBhvr additive="base">
                                        <p:cTn id="223" dur="500"/>
                                        <p:tgtEl>
                                          <p:spTgt spid="61"/>
                                        </p:tgtEl>
                                        <p:attrNameLst>
                                          <p:attrName>ppt_y</p:attrName>
                                        </p:attrNameLst>
                                      </p:cBhvr>
                                      <p:tavLst>
                                        <p:tav tm="0">
                                          <p:val>
                                            <p:strVal val="ppt_y"/>
                                          </p:val>
                                        </p:tav>
                                        <p:tav tm="100000">
                                          <p:val>
                                            <p:strVal val="ppt_y"/>
                                          </p:val>
                                        </p:tav>
                                      </p:tavLst>
                                    </p:anim>
                                    <p:set>
                                      <p:cBhvr>
                                        <p:cTn id="224" dur="1" fill="hold">
                                          <p:stCondLst>
                                            <p:cond delay="499"/>
                                          </p:stCondLst>
                                        </p:cTn>
                                        <p:tgtEl>
                                          <p:spTgt spid="61"/>
                                        </p:tgtEl>
                                        <p:attrNameLst>
                                          <p:attrName>style.visibility</p:attrName>
                                        </p:attrNameLst>
                                      </p:cBhvr>
                                      <p:to>
                                        <p:strVal val="hidden"/>
                                      </p:to>
                                    </p:set>
                                  </p:childTnLst>
                                </p:cTn>
                              </p:par>
                              <p:par>
                                <p:cTn id="225" presetID="2" presetClass="exit" presetSubtype="8" fill="hold" nodeType="withEffect">
                                  <p:stCondLst>
                                    <p:cond delay="0"/>
                                  </p:stCondLst>
                                  <p:childTnLst>
                                    <p:anim calcmode="lin" valueType="num">
                                      <p:cBhvr additive="base">
                                        <p:cTn id="226" dur="500"/>
                                        <p:tgtEl>
                                          <p:spTgt spid="55"/>
                                        </p:tgtEl>
                                        <p:attrNameLst>
                                          <p:attrName>ppt_x</p:attrName>
                                        </p:attrNameLst>
                                      </p:cBhvr>
                                      <p:tavLst>
                                        <p:tav tm="0">
                                          <p:val>
                                            <p:strVal val="ppt_x"/>
                                          </p:val>
                                        </p:tav>
                                        <p:tav tm="100000">
                                          <p:val>
                                            <p:strVal val="0-ppt_w/2"/>
                                          </p:val>
                                        </p:tav>
                                      </p:tavLst>
                                    </p:anim>
                                    <p:anim calcmode="lin" valueType="num">
                                      <p:cBhvr additive="base">
                                        <p:cTn id="227" dur="500"/>
                                        <p:tgtEl>
                                          <p:spTgt spid="55"/>
                                        </p:tgtEl>
                                        <p:attrNameLst>
                                          <p:attrName>ppt_y</p:attrName>
                                        </p:attrNameLst>
                                      </p:cBhvr>
                                      <p:tavLst>
                                        <p:tav tm="0">
                                          <p:val>
                                            <p:strVal val="ppt_y"/>
                                          </p:val>
                                        </p:tav>
                                        <p:tav tm="100000">
                                          <p:val>
                                            <p:strVal val="ppt_y"/>
                                          </p:val>
                                        </p:tav>
                                      </p:tavLst>
                                    </p:anim>
                                    <p:set>
                                      <p:cBhvr>
                                        <p:cTn id="228" dur="1" fill="hold">
                                          <p:stCondLst>
                                            <p:cond delay="499"/>
                                          </p:stCondLst>
                                        </p:cTn>
                                        <p:tgtEl>
                                          <p:spTgt spid="55"/>
                                        </p:tgtEl>
                                        <p:attrNameLst>
                                          <p:attrName>style.visibility</p:attrName>
                                        </p:attrNameLst>
                                      </p:cBhvr>
                                      <p:to>
                                        <p:strVal val="hidden"/>
                                      </p:to>
                                    </p:set>
                                  </p:childTnLst>
                                </p:cTn>
                              </p:par>
                              <p:par>
                                <p:cTn id="229" presetID="2" presetClass="exit" presetSubtype="8" fill="hold" nodeType="withEffect">
                                  <p:stCondLst>
                                    <p:cond delay="0"/>
                                  </p:stCondLst>
                                  <p:childTnLst>
                                    <p:anim calcmode="lin" valueType="num">
                                      <p:cBhvr additive="base">
                                        <p:cTn id="230" dur="500"/>
                                        <p:tgtEl>
                                          <p:spTgt spid="58"/>
                                        </p:tgtEl>
                                        <p:attrNameLst>
                                          <p:attrName>ppt_x</p:attrName>
                                        </p:attrNameLst>
                                      </p:cBhvr>
                                      <p:tavLst>
                                        <p:tav tm="0">
                                          <p:val>
                                            <p:strVal val="ppt_x"/>
                                          </p:val>
                                        </p:tav>
                                        <p:tav tm="100000">
                                          <p:val>
                                            <p:strVal val="0-ppt_w/2"/>
                                          </p:val>
                                        </p:tav>
                                      </p:tavLst>
                                    </p:anim>
                                    <p:anim calcmode="lin" valueType="num">
                                      <p:cBhvr additive="base">
                                        <p:cTn id="231" dur="500"/>
                                        <p:tgtEl>
                                          <p:spTgt spid="58"/>
                                        </p:tgtEl>
                                        <p:attrNameLst>
                                          <p:attrName>ppt_y</p:attrName>
                                        </p:attrNameLst>
                                      </p:cBhvr>
                                      <p:tavLst>
                                        <p:tav tm="0">
                                          <p:val>
                                            <p:strVal val="ppt_y"/>
                                          </p:val>
                                        </p:tav>
                                        <p:tav tm="100000">
                                          <p:val>
                                            <p:strVal val="ppt_y"/>
                                          </p:val>
                                        </p:tav>
                                      </p:tavLst>
                                    </p:anim>
                                    <p:set>
                                      <p:cBhvr>
                                        <p:cTn id="232" dur="1" fill="hold">
                                          <p:stCondLst>
                                            <p:cond delay="499"/>
                                          </p:stCondLst>
                                        </p:cTn>
                                        <p:tgtEl>
                                          <p:spTgt spid="58"/>
                                        </p:tgtEl>
                                        <p:attrNameLst>
                                          <p:attrName>style.visibility</p:attrName>
                                        </p:attrNameLst>
                                      </p:cBhvr>
                                      <p:to>
                                        <p:strVal val="hidden"/>
                                      </p:to>
                                    </p:set>
                                  </p:childTnLst>
                                </p:cTn>
                              </p:par>
                              <p:par>
                                <p:cTn id="233" presetID="10" presetClass="exit" presetSubtype="0" fill="hold" grpId="1" nodeType="withEffect">
                                  <p:stCondLst>
                                    <p:cond delay="0"/>
                                  </p:stCondLst>
                                  <p:childTnLst>
                                    <p:animEffect transition="out" filter="fade">
                                      <p:cBhvr>
                                        <p:cTn id="234" dur="500"/>
                                        <p:tgtEl>
                                          <p:spTgt spid="64"/>
                                        </p:tgtEl>
                                      </p:cBhvr>
                                    </p:animEffect>
                                    <p:set>
                                      <p:cBhvr>
                                        <p:cTn id="235" dur="1" fill="hold">
                                          <p:stCondLst>
                                            <p:cond delay="499"/>
                                          </p:stCondLst>
                                        </p:cTn>
                                        <p:tgtEl>
                                          <p:spTgt spid="64"/>
                                        </p:tgtEl>
                                        <p:attrNameLst>
                                          <p:attrName>style.visibility</p:attrName>
                                        </p:attrNameLst>
                                      </p:cBhvr>
                                      <p:to>
                                        <p:strVal val="hidden"/>
                                      </p:to>
                                    </p:set>
                                  </p:childTnLst>
                                </p:cTn>
                              </p:par>
                              <p:par>
                                <p:cTn id="236" presetID="10" presetClass="exit" presetSubtype="0" fill="hold" grpId="1" nodeType="withEffect">
                                  <p:stCondLst>
                                    <p:cond delay="0"/>
                                  </p:stCondLst>
                                  <p:childTnLst>
                                    <p:animEffect transition="out" filter="fade">
                                      <p:cBhvr>
                                        <p:cTn id="237" dur="500"/>
                                        <p:tgtEl>
                                          <p:spTgt spid="46"/>
                                        </p:tgtEl>
                                      </p:cBhvr>
                                    </p:animEffect>
                                    <p:set>
                                      <p:cBhvr>
                                        <p:cTn id="238" dur="1" fill="hold">
                                          <p:stCondLst>
                                            <p:cond delay="499"/>
                                          </p:stCondLst>
                                        </p:cTn>
                                        <p:tgtEl>
                                          <p:spTgt spid="46"/>
                                        </p:tgtEl>
                                        <p:attrNameLst>
                                          <p:attrName>style.visibility</p:attrName>
                                        </p:attrNameLst>
                                      </p:cBhvr>
                                      <p:to>
                                        <p:strVal val="hidden"/>
                                      </p:to>
                                    </p:set>
                                  </p:childTnLst>
                                </p:cTn>
                              </p:par>
                              <p:par>
                                <p:cTn id="239" presetID="10" presetClass="exit" presetSubtype="0" fill="hold" grpId="1" nodeType="withEffect">
                                  <p:stCondLst>
                                    <p:cond delay="0"/>
                                  </p:stCondLst>
                                  <p:childTnLst>
                                    <p:animEffect transition="out" filter="fade">
                                      <p:cBhvr>
                                        <p:cTn id="240" dur="500"/>
                                        <p:tgtEl>
                                          <p:spTgt spid="47"/>
                                        </p:tgtEl>
                                      </p:cBhvr>
                                    </p:animEffect>
                                    <p:set>
                                      <p:cBhvr>
                                        <p:cTn id="241" dur="1" fill="hold">
                                          <p:stCondLst>
                                            <p:cond delay="499"/>
                                          </p:stCondLst>
                                        </p:cTn>
                                        <p:tgtEl>
                                          <p:spTgt spid="47"/>
                                        </p:tgtEl>
                                        <p:attrNameLst>
                                          <p:attrName>style.visibility</p:attrName>
                                        </p:attrNameLst>
                                      </p:cBhvr>
                                      <p:to>
                                        <p:strVal val="hidden"/>
                                      </p:to>
                                    </p:set>
                                  </p:childTnLst>
                                </p:cTn>
                              </p:par>
                            </p:childTnLst>
                          </p:cTn>
                        </p:par>
                        <p:par>
                          <p:cTn id="242" fill="hold">
                            <p:stCondLst>
                              <p:cond delay="1500"/>
                            </p:stCondLst>
                            <p:childTnLst>
                              <p:par>
                                <p:cTn id="243" presetID="22" presetClass="exit" presetSubtype="2" fill="hold" grpId="1" nodeType="afterEffect">
                                  <p:stCondLst>
                                    <p:cond delay="0"/>
                                  </p:stCondLst>
                                  <p:childTnLst>
                                    <p:animEffect transition="out" filter="wipe(right)">
                                      <p:cBhvr>
                                        <p:cTn id="244" dur="500"/>
                                        <p:tgtEl>
                                          <p:spTgt spid="48"/>
                                        </p:tgtEl>
                                      </p:cBhvr>
                                    </p:animEffect>
                                    <p:set>
                                      <p:cBhvr>
                                        <p:cTn id="245" dur="1" fill="hold">
                                          <p:stCondLst>
                                            <p:cond delay="499"/>
                                          </p:stCondLst>
                                        </p:cTn>
                                        <p:tgtEl>
                                          <p:spTgt spid="48"/>
                                        </p:tgtEl>
                                        <p:attrNameLst>
                                          <p:attrName>style.visibility</p:attrName>
                                        </p:attrNameLst>
                                      </p:cBhvr>
                                      <p:to>
                                        <p:strVal val="hidden"/>
                                      </p:to>
                                    </p:set>
                                  </p:childTnLst>
                                </p:cTn>
                              </p:par>
                            </p:childTnLst>
                          </p:cTn>
                        </p:par>
                      </p:childTnLst>
                    </p:cTn>
                  </p:par>
                  <p:par>
                    <p:cTn id="246" fill="hold">
                      <p:stCondLst>
                        <p:cond delay="indefinite"/>
                      </p:stCondLst>
                      <p:childTnLst>
                        <p:par>
                          <p:cTn id="247" fill="hold">
                            <p:stCondLst>
                              <p:cond delay="0"/>
                            </p:stCondLst>
                            <p:childTnLst>
                              <p:par>
                                <p:cTn id="248" presetID="10" presetClass="exit" presetSubtype="0" fill="hold" grpId="1" nodeType="clickEffect">
                                  <p:stCondLst>
                                    <p:cond delay="0"/>
                                  </p:stCondLst>
                                  <p:childTnLst>
                                    <p:animEffect transition="out" filter="fade">
                                      <p:cBhvr>
                                        <p:cTn id="249" dur="500"/>
                                        <p:tgtEl>
                                          <p:spTgt spid="19"/>
                                        </p:tgtEl>
                                      </p:cBhvr>
                                    </p:animEffect>
                                    <p:set>
                                      <p:cBhvr>
                                        <p:cTn id="25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9" grpId="0" animBg="1"/>
      <p:bldP spid="19" grpId="1" animBg="1"/>
      <p:bldP spid="20" grpId="0" animBg="1"/>
      <p:bldP spid="20" grpId="1" animBg="1"/>
      <p:bldP spid="41" grpId="0" animBg="1"/>
      <p:bldP spid="42" grpId="0" animBg="1"/>
      <p:bldP spid="46" grpId="0" bldLvl="0" animBg="1"/>
      <p:bldP spid="46" grpId="1" bldLvl="0" animBg="1"/>
      <p:bldP spid="47" grpId="0" bldLvl="0" animBg="1"/>
      <p:bldP spid="47" grpId="1" bldLvl="0" animBg="1"/>
      <p:bldP spid="48" grpId="0" animBg="1"/>
      <p:bldP spid="48" grpId="1" animBg="1"/>
      <p:bldP spid="64" grpId="0" bldLvl="0" animBg="1"/>
      <p:bldP spid="64" grpId="1" bldLvl="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590158" y="554189"/>
            <a:ext cx="1486542" cy="521708"/>
            <a:chOff x="349800" y="270568"/>
            <a:chExt cx="1486542" cy="521708"/>
          </a:xfrm>
        </p:grpSpPr>
        <p:sp>
          <p:nvSpPr>
            <p:cNvPr id="4" name="PA_文本框 1"/>
            <p:cNvSpPr txBox="1"/>
            <p:nvPr>
              <p:custDataLst>
                <p:tags r:id="rId1"/>
              </p:custDataLst>
            </p:nvPr>
          </p:nvSpPr>
          <p:spPr>
            <a:xfrm>
              <a:off x="349800" y="270568"/>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思考总结</a:t>
              </a:r>
              <a:endParaRPr lang="en-US" altLang="zh-CN" sz="1800" b="1" dirty="0">
                <a:solidFill>
                  <a:srgbClr val="2B3649"/>
                </a:solidFill>
                <a:latin typeface="+mj-ea"/>
                <a:ea typeface="+mj-ea"/>
                <a:cs typeface="+mn-ea"/>
                <a:sym typeface="+mn-lt"/>
              </a:endParaRPr>
            </a:p>
          </p:txBody>
        </p:sp>
        <p:sp>
          <p:nvSpPr>
            <p:cNvPr id="5"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反思不理性，践行理性</a:t>
              </a:r>
              <a:endParaRPr lang="en-US" altLang="zh-CN" sz="1050" dirty="0">
                <a:solidFill>
                  <a:srgbClr val="2B3649"/>
                </a:solidFill>
                <a:cs typeface="+mn-ea"/>
                <a:sym typeface="+mn-lt"/>
              </a:endParaRPr>
            </a:p>
          </p:txBody>
        </p:sp>
      </p:grpSp>
      <p:sp>
        <p:nvSpPr>
          <p:cNvPr id="6" name="文本框 5"/>
          <p:cNvSpPr txBox="1">
            <a:spLocks noChangeArrowheads="1"/>
          </p:cNvSpPr>
          <p:nvPr/>
        </p:nvSpPr>
        <p:spPr bwMode="auto">
          <a:xfrm>
            <a:off x="707245" y="1245889"/>
            <a:ext cx="1005403" cy="338554"/>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三、总结</a:t>
            </a:r>
          </a:p>
        </p:txBody>
      </p:sp>
      <p:sp>
        <p:nvSpPr>
          <p:cNvPr id="7" name="矩形 6"/>
          <p:cNvSpPr/>
          <p:nvPr/>
        </p:nvSpPr>
        <p:spPr>
          <a:xfrm>
            <a:off x="780993" y="1878056"/>
            <a:ext cx="3901497" cy="2268855"/>
          </a:xfrm>
          <a:prstGeom prst="rect">
            <a:avLst/>
          </a:prstGeom>
        </p:spPr>
        <p:txBody>
          <a:bodyPr wrap="square">
            <a:spAutoFit/>
          </a:bodyPr>
          <a:lstStyle/>
          <a:p>
            <a:r>
              <a:rPr lang="zh-CN" altLang="zh-CN" dirty="0"/>
              <a:t>是否应当提倡舍小家为大家？不同的人有不同的看法论据。</a:t>
            </a:r>
          </a:p>
          <a:p>
            <a:r>
              <a:rPr lang="zh-CN" altLang="zh-CN" dirty="0"/>
              <a:t>我国从不缺乏愿意牺牲小家为大家的人。</a:t>
            </a:r>
          </a:p>
          <a:p>
            <a:r>
              <a:rPr lang="zh-CN" altLang="zh-CN" dirty="0"/>
              <a:t>“我们自古以来，就有埋头苦干的人，有拼命硬干的人、有为民请命的人，有舍身求法的人</a:t>
            </a:r>
            <a:r>
              <a:rPr lang="en-US" altLang="zh-CN" dirty="0"/>
              <a:t>......</a:t>
            </a:r>
            <a:r>
              <a:rPr lang="zh-CN" altLang="zh-CN" dirty="0"/>
              <a:t>虽是为帝王将相作家谱的所谓‘正史’，也往往掩不住他们的光耀，这就是中国的脊梁。”</a:t>
            </a:r>
          </a:p>
          <a:p>
            <a:r>
              <a:rPr lang="zh-CN" altLang="zh-CN" dirty="0"/>
              <a:t>正是因为他们我们民族总是能从苦难中翻身能创造出举世闻名的辉煌。</a:t>
            </a:r>
          </a:p>
          <a:p>
            <a:r>
              <a:rPr lang="zh-CN" altLang="zh-CN" sz="2000" b="1" dirty="0"/>
              <a:t>向他们致敬</a:t>
            </a:r>
            <a:r>
              <a:rPr lang="en-US" altLang="zh-CN" sz="2000" b="1" dirty="0"/>
              <a:t>!</a:t>
            </a:r>
            <a:endParaRPr lang="zh-CN" altLang="zh-CN" sz="2000" b="1" dirty="0"/>
          </a:p>
        </p:txBody>
      </p:sp>
      <p:grpSp>
        <p:nvGrpSpPr>
          <p:cNvPr id="8" name="组合 7"/>
          <p:cNvGrpSpPr/>
          <p:nvPr/>
        </p:nvGrpSpPr>
        <p:grpSpPr>
          <a:xfrm>
            <a:off x="707390" y="1804035"/>
            <a:ext cx="3975100" cy="2352040"/>
            <a:chOff x="3820559" y="2272420"/>
            <a:chExt cx="4606155" cy="1865014"/>
          </a:xfrm>
        </p:grpSpPr>
        <p:sp>
          <p:nvSpPr>
            <p:cNvPr id="9" name="矩形 8"/>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pic>
        <p:nvPicPr>
          <p:cNvPr id="14" name="图片 13" descr="4c92d32b50914fed198664b72731b695"/>
          <p:cNvPicPr/>
          <p:nvPr/>
        </p:nvPicPr>
        <p:blipFill>
          <a:blip r:embed="rId4"/>
          <a:stretch>
            <a:fillRect/>
          </a:stretch>
        </p:blipFill>
        <p:spPr>
          <a:xfrm>
            <a:off x="4859648" y="1938728"/>
            <a:ext cx="3471777" cy="1781889"/>
          </a:xfrm>
          <a:prstGeom prst="rect">
            <a:avLst/>
          </a:prstGeom>
        </p:spPr>
      </p:pic>
      <p:sp>
        <p:nvSpPr>
          <p:cNvPr id="15" name="矩形 14"/>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21" presetClass="entr" presetSubtype="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heel(1)">
                                      <p:cBhvr>
                                        <p:cTn id="20" dur="1000"/>
                                        <p:tgtEl>
                                          <p:spTgt spid="8"/>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par>
                          <p:cTn id="25" fill="hold">
                            <p:stCondLst>
                              <p:cond delay="2500"/>
                            </p:stCondLst>
                            <p:childTnLst>
                              <p:par>
                                <p:cTn id="26" presetID="16" presetClass="entr" presetSubtype="37"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out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grpId="1" nodeType="clickEffect">
                                  <p:stCondLst>
                                    <p:cond delay="0"/>
                                  </p:stCondLst>
                                  <p:childTnLst>
                                    <p:animEffect transition="out" filter="wipe(up)">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21" presetClass="exit" presetSubtype="1" fill="hold" nodeType="withEffect">
                                  <p:stCondLst>
                                    <p:cond delay="0"/>
                                  </p:stCondLst>
                                  <p:childTnLst>
                                    <p:animEffect transition="out" filter="wheel(1)">
                                      <p:cBhvr>
                                        <p:cTn id="35" dur="1000"/>
                                        <p:tgtEl>
                                          <p:spTgt spid="8"/>
                                        </p:tgtEl>
                                      </p:cBhvr>
                                    </p:animEffect>
                                    <p:set>
                                      <p:cBhvr>
                                        <p:cTn id="36" dur="1" fill="hold">
                                          <p:stCondLst>
                                            <p:cond delay="999"/>
                                          </p:stCondLst>
                                        </p:cTn>
                                        <p:tgtEl>
                                          <p:spTgt spid="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
                                        </p:tgtEl>
                                      </p:cBhvr>
                                    </p:animEffect>
                                    <p:set>
                                      <p:cBhvr>
                                        <p:cTn id="39" dur="1" fill="hold">
                                          <p:stCondLst>
                                            <p:cond delay="499"/>
                                          </p:stCondLst>
                                        </p:cTn>
                                        <p:tgtEl>
                                          <p:spTgt spid="14"/>
                                        </p:tgtEl>
                                        <p:attrNameLst>
                                          <p:attrName>style.visibility</p:attrName>
                                        </p:attrNameLst>
                                      </p:cBhvr>
                                      <p:to>
                                        <p:strVal val="hidden"/>
                                      </p:to>
                                    </p:set>
                                  </p:childTnLst>
                                </p:cTn>
                              </p:par>
                              <p:par>
                                <p:cTn id="40" presetID="22" presetClass="exit" presetSubtype="2" fill="hold" grpId="1" nodeType="withEffect">
                                  <p:stCondLst>
                                    <p:cond delay="0"/>
                                  </p:stCondLst>
                                  <p:childTnLst>
                                    <p:animEffect transition="out" filter="wipe(right)">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15"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590158" y="554189"/>
            <a:ext cx="1486542" cy="521708"/>
            <a:chOff x="349800" y="270568"/>
            <a:chExt cx="1486542" cy="521708"/>
          </a:xfrm>
        </p:grpSpPr>
        <p:sp>
          <p:nvSpPr>
            <p:cNvPr id="4" name="PA_文本框 1"/>
            <p:cNvSpPr txBox="1"/>
            <p:nvPr>
              <p:custDataLst>
                <p:tags r:id="rId1"/>
              </p:custDataLst>
            </p:nvPr>
          </p:nvSpPr>
          <p:spPr>
            <a:xfrm>
              <a:off x="349800" y="270568"/>
              <a:ext cx="461665"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建议</a:t>
              </a:r>
              <a:endParaRPr lang="en-US" altLang="zh-CN" sz="1800" b="1" dirty="0">
                <a:solidFill>
                  <a:srgbClr val="2B3649"/>
                </a:solidFill>
                <a:latin typeface="+mj-ea"/>
                <a:ea typeface="+mj-ea"/>
                <a:cs typeface="+mn-ea"/>
                <a:sym typeface="+mn-lt"/>
              </a:endParaRPr>
            </a:p>
          </p:txBody>
        </p:sp>
        <p:sp>
          <p:nvSpPr>
            <p:cNvPr id="5" name="PA_文本框 1"/>
            <p:cNvSpPr txBox="1"/>
            <p:nvPr>
              <p:custDataLst>
                <p:tags r:id="rId2"/>
              </p:custDataLst>
            </p:nvPr>
          </p:nvSpPr>
          <p:spPr>
            <a:xfrm>
              <a:off x="349800" y="547081"/>
              <a:ext cx="1486542" cy="245195"/>
            </a:xfrm>
            <a:prstGeom prst="rect">
              <a:avLst/>
            </a:prstGeom>
            <a:noFill/>
          </p:spPr>
          <p:txBody>
            <a:bodyPr wrap="square" lIns="0" tIns="0" rIns="0" rtlCol="0">
              <a:spAutoFit/>
            </a:bodyPr>
            <a:lstStyle/>
            <a:p>
              <a:pPr>
                <a:lnSpc>
                  <a:spcPts val="1725"/>
                </a:lnSpc>
              </a:pPr>
              <a:r>
                <a:rPr lang="zh-CN" altLang="en-US" sz="1050" dirty="0">
                  <a:solidFill>
                    <a:srgbClr val="2B3649"/>
                  </a:solidFill>
                  <a:cs typeface="+mn-ea"/>
                  <a:sym typeface="+mn-lt"/>
                </a:rPr>
                <a:t>理性行动</a:t>
              </a:r>
              <a:endParaRPr lang="en-US" altLang="zh-CN" sz="1050" dirty="0">
                <a:solidFill>
                  <a:srgbClr val="2B3649"/>
                </a:solidFill>
                <a:cs typeface="+mn-ea"/>
                <a:sym typeface="+mn-lt"/>
              </a:endParaRPr>
            </a:p>
          </p:txBody>
        </p:sp>
      </p:grpSp>
      <p:sp>
        <p:nvSpPr>
          <p:cNvPr id="6" name="文本框 5"/>
          <p:cNvSpPr txBox="1">
            <a:spLocks noChangeArrowheads="1"/>
          </p:cNvSpPr>
          <p:nvPr/>
        </p:nvSpPr>
        <p:spPr bwMode="auto">
          <a:xfrm>
            <a:off x="704210" y="1537173"/>
            <a:ext cx="1198880" cy="337185"/>
          </a:xfrm>
          <a:prstGeom prst="rect">
            <a:avLst/>
          </a:prstGeom>
          <a:gradFill>
            <a:gsLst>
              <a:gs pos="11000">
                <a:srgbClr val="2B3649"/>
              </a:gs>
              <a:gs pos="100000">
                <a:srgbClr val="3B4A62"/>
              </a:gs>
            </a:gsLst>
            <a:lin ang="2700000" scaled="0"/>
          </a:gradFill>
          <a:ln>
            <a:noFill/>
          </a:ln>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dirty="0">
                <a:solidFill>
                  <a:schemeClr val="bg1"/>
                </a:solidFill>
                <a:latin typeface="方正兰亭黑_GBK"/>
                <a:ea typeface="方正兰亭黑_GBK"/>
              </a:rPr>
              <a:t>作为普通人</a:t>
            </a:r>
          </a:p>
        </p:txBody>
      </p:sp>
      <p:sp>
        <p:nvSpPr>
          <p:cNvPr id="7" name="矩形 6"/>
          <p:cNvSpPr/>
          <p:nvPr/>
        </p:nvSpPr>
        <p:spPr>
          <a:xfrm>
            <a:off x="944398" y="2073026"/>
            <a:ext cx="5731510" cy="1938020"/>
          </a:xfrm>
          <a:prstGeom prst="rect">
            <a:avLst/>
          </a:prstGeom>
        </p:spPr>
        <p:txBody>
          <a:bodyPr wrap="square">
            <a:spAutoFit/>
          </a:bodyPr>
          <a:lstStyle/>
          <a:p>
            <a:r>
              <a:rPr lang="en-US" altLang="zh-CN" sz="2000" dirty="0"/>
              <a:t>·</a:t>
            </a:r>
            <a:r>
              <a:rPr lang="zh-CN" sz="2000" dirty="0"/>
              <a:t>照顾好自己不给社会添乱</a:t>
            </a:r>
          </a:p>
          <a:p>
            <a:endParaRPr lang="zh-CN" sz="2000" dirty="0"/>
          </a:p>
          <a:p>
            <a:r>
              <a:rPr lang="en-US" altLang="zh-CN" sz="2000" dirty="0"/>
              <a:t>·</a:t>
            </a:r>
            <a:r>
              <a:rPr lang="zh-CN" sz="2000" dirty="0"/>
              <a:t>对舍小家为大家的人给予赞赏，但请不要去要求别人一定要这么做</a:t>
            </a:r>
          </a:p>
          <a:p>
            <a:endParaRPr lang="zh-CN" sz="2000" dirty="0"/>
          </a:p>
          <a:p>
            <a:r>
              <a:rPr lang="en-US" altLang="zh-CN" sz="2000" dirty="0"/>
              <a:t>·</a:t>
            </a:r>
            <a:r>
              <a:rPr lang="zh-CN" sz="2000" dirty="0"/>
              <a:t>想奉献自己，也请是在保证自己安危的前提下</a:t>
            </a:r>
          </a:p>
        </p:txBody>
      </p:sp>
      <p:grpSp>
        <p:nvGrpSpPr>
          <p:cNvPr id="8" name="组合 7"/>
          <p:cNvGrpSpPr/>
          <p:nvPr/>
        </p:nvGrpSpPr>
        <p:grpSpPr>
          <a:xfrm>
            <a:off x="776145" y="1989206"/>
            <a:ext cx="5902071" cy="1992810"/>
            <a:chOff x="3750307" y="1877393"/>
            <a:chExt cx="4620056" cy="1865014"/>
          </a:xfrm>
        </p:grpSpPr>
        <p:sp>
          <p:nvSpPr>
            <p:cNvPr id="9" name="矩形 8"/>
            <p:cNvSpPr/>
            <p:nvPr/>
          </p:nvSpPr>
          <p:spPr>
            <a:xfrm>
              <a:off x="3764208" y="1877393"/>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p:cNvCxnSpPr/>
            <p:nvPr/>
          </p:nvCxnSpPr>
          <p:spPr>
            <a:xfrm>
              <a:off x="3750307" y="3742407"/>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755210" y="3427050"/>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360468" y="1877393"/>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8198599" y="1877393"/>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5">
            <a:extLst>
              <a:ext uri="{FF2B5EF4-FFF2-40B4-BE49-F238E27FC236}">
                <a16:creationId xmlns:a16="http://schemas.microsoft.com/office/drawing/2014/main" id="{92088B01-644A-473B-9307-1C8E636A83BB}"/>
              </a:ext>
            </a:extLst>
          </p:cNvPr>
          <p:cNvSpPr txBox="1">
            <a:spLocks noChangeArrowheads="1"/>
          </p:cNvSpPr>
          <p:nvPr/>
        </p:nvSpPr>
        <p:spPr bwMode="auto">
          <a:xfrm>
            <a:off x="2194254" y="2171640"/>
            <a:ext cx="50577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当你被卷入疫情的风暴时，如何解救自己？</a:t>
            </a:r>
          </a:p>
          <a:p>
            <a:endParaRPr lang="en-US" altLang="zh-CN" sz="2000" dirty="0">
              <a:solidFill>
                <a:srgbClr val="4F6383"/>
              </a:solidFill>
              <a:latin typeface="方正兰亭黑_GBK"/>
              <a:ea typeface="方正兰亭黑_GBK"/>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10" presetClass="entr" presetSubtype="0" fill="hold" grpId="1"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64" presetClass="path" presetSubtype="0" accel="50000" decel="50000" fill="hold" grpId="3" nodeType="clickEffect">
                                  <p:stCondLst>
                                    <p:cond delay="0"/>
                                  </p:stCondLst>
                                  <p:childTnLst>
                                    <p:animMotion origin="layout" path="M -0.06961 0.00247 L -0.17621 -0.21451 " pathEditMode="relative" rAng="0" ptsTypes="AA">
                                      <p:cBhvr>
                                        <p:cTn id="24" dur="1300" fill="hold"/>
                                        <p:tgtEl>
                                          <p:spTgt spid="16"/>
                                        </p:tgtEl>
                                        <p:attrNameLst>
                                          <p:attrName>ppt_x</p:attrName>
                                          <p:attrName>ppt_y</p:attrName>
                                        </p:attrNameLst>
                                      </p:cBhvr>
                                      <p:rCtr x="-5330" y="-10864"/>
                                    </p:animMotion>
                                  </p:childTnLst>
                                </p:cTn>
                              </p:par>
                            </p:childTnLst>
                          </p:cTn>
                        </p:par>
                        <p:par>
                          <p:cTn id="25" fill="hold">
                            <p:stCondLst>
                              <p:cond delay="1800"/>
                            </p:stCondLst>
                            <p:childTnLst>
                              <p:par>
                                <p:cTn id="26" presetID="42"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21"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1000"/>
                                        <p:tgtEl>
                                          <p:spTgt spid="8"/>
                                        </p:tgtEl>
                                      </p:cBhvr>
                                    </p:animEffect>
                                  </p:childTnLst>
                                </p:cTn>
                              </p:par>
                            </p:childTnLst>
                          </p:cTn>
                        </p:par>
                        <p:par>
                          <p:cTn id="34" fill="hold">
                            <p:stCondLst>
                              <p:cond delay="2800"/>
                            </p:stCondLst>
                            <p:childTnLst>
                              <p:par>
                                <p:cTn id="35" presetID="22" presetClass="entr" presetSubtype="4"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1" fill="hold" grpId="1" nodeType="clickEffect">
                                  <p:stCondLst>
                                    <p:cond delay="0"/>
                                  </p:stCondLst>
                                  <p:childTnLst>
                                    <p:animEffect transition="out" filter="wipe(up)">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par>
                                <p:cTn id="43" presetID="21" presetClass="exit" presetSubtype="1" fill="hold" nodeType="withEffect">
                                  <p:stCondLst>
                                    <p:cond delay="0"/>
                                  </p:stCondLst>
                                  <p:childTnLst>
                                    <p:animEffect transition="out" filter="wheel(1)">
                                      <p:cBhvr>
                                        <p:cTn id="44" dur="1000"/>
                                        <p:tgtEl>
                                          <p:spTgt spid="8"/>
                                        </p:tgtEl>
                                      </p:cBhvr>
                                    </p:animEffect>
                                    <p:set>
                                      <p:cBhvr>
                                        <p:cTn id="45" dur="1" fill="hold">
                                          <p:stCondLst>
                                            <p:cond delay="999"/>
                                          </p:stCondLst>
                                        </p:cTn>
                                        <p:tgtEl>
                                          <p:spTgt spid="8"/>
                                        </p:tgtEl>
                                        <p:attrNameLst>
                                          <p:attrName>style.visibility</p:attrName>
                                        </p:attrNameLst>
                                      </p:cBhvr>
                                      <p:to>
                                        <p:strVal val="hidden"/>
                                      </p:to>
                                    </p:set>
                                  </p:childTnLst>
                                </p:cTn>
                              </p:par>
                              <p:par>
                                <p:cTn id="46" presetID="22" presetClass="exit" presetSubtype="2" fill="hold" grpId="1" nodeType="withEffect">
                                  <p:stCondLst>
                                    <p:cond delay="0"/>
                                  </p:stCondLst>
                                  <p:childTnLst>
                                    <p:animEffect transition="out" filter="wipe(right)">
                                      <p:cBhvr>
                                        <p:cTn id="47" dur="500"/>
                                        <p:tgtEl>
                                          <p:spTgt spid="6"/>
                                        </p:tgtEl>
                                      </p:cBhvr>
                                    </p:animEffect>
                                    <p:set>
                                      <p:cBhvr>
                                        <p:cTn id="48" dur="1" fill="hold">
                                          <p:stCondLst>
                                            <p:cond delay="499"/>
                                          </p:stCondLst>
                                        </p:cTn>
                                        <p:tgtEl>
                                          <p:spTgt spid="6"/>
                                        </p:tgtEl>
                                        <p:attrNameLst>
                                          <p:attrName>style.visibility</p:attrName>
                                        </p:attrNameLst>
                                      </p:cBhvr>
                                      <p:to>
                                        <p:strVal val="hidden"/>
                                      </p:to>
                                    </p:set>
                                  </p:childTnLst>
                                </p:cTn>
                              </p:par>
                            </p:childTnLst>
                          </p:cTn>
                        </p:par>
                        <p:par>
                          <p:cTn id="49" fill="hold">
                            <p:stCondLst>
                              <p:cond delay="1000"/>
                            </p:stCondLst>
                            <p:childTnLst>
                              <p:par>
                                <p:cTn id="50" presetID="10" presetClass="exit" presetSubtype="0" fill="hold" grpId="2" nodeType="after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p:bldP spid="7" grpId="1"/>
      <p:bldP spid="23" grpId="0" animBg="1"/>
      <p:bldP spid="24" grpId="0" animBg="1"/>
      <p:bldP spid="16" grpId="0"/>
      <p:bldP spid="16" grpId="1"/>
      <p:bldP spid="16" grpId="2"/>
      <p:bldP spid="16" grpId="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需求分析</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核心需求、增量需求</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grpSp>
        <p:nvGrpSpPr>
          <p:cNvPr id="40" name="组合 39">
            <a:extLst>
              <a:ext uri="{FF2B5EF4-FFF2-40B4-BE49-F238E27FC236}">
                <a16:creationId xmlns:a16="http://schemas.microsoft.com/office/drawing/2014/main" id="{2F3A032B-7AE7-4034-840C-E17B20D2AEE9}"/>
              </a:ext>
            </a:extLst>
          </p:cNvPr>
          <p:cNvGrpSpPr/>
          <p:nvPr/>
        </p:nvGrpSpPr>
        <p:grpSpPr>
          <a:xfrm>
            <a:off x="845249" y="1625388"/>
            <a:ext cx="2342568" cy="1147336"/>
            <a:chOff x="862026" y="3538078"/>
            <a:chExt cx="7105303" cy="1147336"/>
          </a:xfrm>
        </p:grpSpPr>
        <p:grpSp>
          <p:nvGrpSpPr>
            <p:cNvPr id="26" name="组合 25">
              <a:extLst>
                <a:ext uri="{FF2B5EF4-FFF2-40B4-BE49-F238E27FC236}">
                  <a16:creationId xmlns:a16="http://schemas.microsoft.com/office/drawing/2014/main" id="{108A55ED-F9CE-4CAF-8DA9-75BD62CC054E}"/>
                </a:ext>
              </a:extLst>
            </p:cNvPr>
            <p:cNvGrpSpPr/>
            <p:nvPr/>
          </p:nvGrpSpPr>
          <p:grpSpPr>
            <a:xfrm>
              <a:off x="862026" y="3538078"/>
              <a:ext cx="7105303" cy="1147336"/>
              <a:chOff x="3820559" y="2272420"/>
              <a:chExt cx="4606155" cy="1865014"/>
            </a:xfrm>
          </p:grpSpPr>
          <p:sp>
            <p:nvSpPr>
              <p:cNvPr id="27" name="矩形 26">
                <a:extLst>
                  <a:ext uri="{FF2B5EF4-FFF2-40B4-BE49-F238E27FC236}">
                    <a16:creationId xmlns:a16="http://schemas.microsoft.com/office/drawing/2014/main" id="{B7870C97-1F97-4188-B0A9-889B4DB6EBC2}"/>
                  </a:ext>
                </a:extLst>
              </p:cNvPr>
              <p:cNvSpPr/>
              <p:nvPr/>
            </p:nvSpPr>
            <p:spPr>
              <a:xfrm>
                <a:off x="3820559" y="2272420"/>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09FEF7ED-423C-4203-A5AB-CBE3CB53D117}"/>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5B51F1-29D5-4FEC-9C86-864720D59960}"/>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8180297-2FA7-4126-A3F7-4E301EE455B8}"/>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CFA9419-B80D-45E5-85C0-FED1E4BC7DB9}"/>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53EE136F-4C2F-43FB-BFF2-21C9E9883502}"/>
                </a:ext>
              </a:extLst>
            </p:cNvPr>
            <p:cNvSpPr txBox="1"/>
            <p:nvPr/>
          </p:nvSpPr>
          <p:spPr>
            <a:xfrm>
              <a:off x="993651" y="3637458"/>
              <a:ext cx="6842051" cy="923330"/>
            </a:xfrm>
            <a:prstGeom prst="rect">
              <a:avLst/>
            </a:prstGeom>
            <a:noFill/>
          </p:spPr>
          <p:txBody>
            <a:bodyPr wrap="square">
              <a:spAutoFit/>
            </a:bodyPr>
            <a:lstStyle/>
            <a:p>
              <a:r>
                <a:rPr lang="zh-CN" altLang="en-US" sz="1800" dirty="0"/>
                <a:t>对图书的增删查改</a:t>
              </a:r>
              <a:endParaRPr lang="en-US" altLang="zh-CN" sz="1800" dirty="0"/>
            </a:p>
            <a:p>
              <a:r>
                <a:rPr lang="zh-CN" altLang="en-US" sz="1800" dirty="0"/>
                <a:t>对用户的增删查改</a:t>
              </a:r>
              <a:endParaRPr lang="en-US" altLang="zh-CN" sz="1800" dirty="0"/>
            </a:p>
            <a:p>
              <a:r>
                <a:rPr lang="zh-CN" altLang="en-US" sz="1800" dirty="0"/>
                <a:t>借书还书</a:t>
              </a:r>
            </a:p>
          </p:txBody>
        </p:sp>
      </p:grpSp>
      <p:sp>
        <p:nvSpPr>
          <p:cNvPr id="15" name="文本框 5">
            <a:extLst>
              <a:ext uri="{FF2B5EF4-FFF2-40B4-BE49-F238E27FC236}">
                <a16:creationId xmlns:a16="http://schemas.microsoft.com/office/drawing/2014/main" id="{1B8EFD54-524E-4EBE-8C7A-B2B27EFC95F9}"/>
              </a:ext>
            </a:extLst>
          </p:cNvPr>
          <p:cNvSpPr txBox="1">
            <a:spLocks noChangeArrowheads="1"/>
          </p:cNvSpPr>
          <p:nvPr/>
        </p:nvSpPr>
        <p:spPr bwMode="auto">
          <a:xfrm>
            <a:off x="812543" y="115650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核心需求</a:t>
            </a:r>
            <a:endParaRPr lang="zh-CN" altLang="zh-CN" sz="2000" dirty="0">
              <a:solidFill>
                <a:srgbClr val="4F6383"/>
              </a:solidFill>
              <a:latin typeface="方正兰亭黑_GBK"/>
              <a:ea typeface="方正兰亭黑_GBK"/>
            </a:endParaRPr>
          </a:p>
        </p:txBody>
      </p:sp>
      <p:grpSp>
        <p:nvGrpSpPr>
          <p:cNvPr id="16" name="组合 15">
            <a:extLst>
              <a:ext uri="{FF2B5EF4-FFF2-40B4-BE49-F238E27FC236}">
                <a16:creationId xmlns:a16="http://schemas.microsoft.com/office/drawing/2014/main" id="{17650EFD-0196-4449-BA89-E595CCE86FEC}"/>
              </a:ext>
            </a:extLst>
          </p:cNvPr>
          <p:cNvGrpSpPr/>
          <p:nvPr/>
        </p:nvGrpSpPr>
        <p:grpSpPr>
          <a:xfrm>
            <a:off x="3984273" y="1621652"/>
            <a:ext cx="2919352" cy="1663096"/>
            <a:chOff x="862026" y="3538078"/>
            <a:chExt cx="7105303" cy="1521996"/>
          </a:xfrm>
        </p:grpSpPr>
        <p:grpSp>
          <p:nvGrpSpPr>
            <p:cNvPr id="18" name="组合 17">
              <a:extLst>
                <a:ext uri="{FF2B5EF4-FFF2-40B4-BE49-F238E27FC236}">
                  <a16:creationId xmlns:a16="http://schemas.microsoft.com/office/drawing/2014/main" id="{B9141DE3-410D-4F3D-9802-420579E88334}"/>
                </a:ext>
              </a:extLst>
            </p:cNvPr>
            <p:cNvGrpSpPr/>
            <p:nvPr/>
          </p:nvGrpSpPr>
          <p:grpSpPr>
            <a:xfrm>
              <a:off x="862026" y="3538078"/>
              <a:ext cx="7105303" cy="1521996"/>
              <a:chOff x="3820559" y="2272420"/>
              <a:chExt cx="4606155" cy="2474030"/>
            </a:xfrm>
          </p:grpSpPr>
          <p:sp>
            <p:nvSpPr>
              <p:cNvPr id="21" name="矩形 20">
                <a:extLst>
                  <a:ext uri="{FF2B5EF4-FFF2-40B4-BE49-F238E27FC236}">
                    <a16:creationId xmlns:a16="http://schemas.microsoft.com/office/drawing/2014/main" id="{731617F9-038D-4FC8-8EEB-28BDA0C3791F}"/>
                  </a:ext>
                </a:extLst>
              </p:cNvPr>
              <p:cNvSpPr/>
              <p:nvPr/>
            </p:nvSpPr>
            <p:spPr>
              <a:xfrm>
                <a:off x="3820559" y="2272420"/>
                <a:ext cx="4606155" cy="247403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5452C9AE-8855-4690-848F-99E229FC564D}"/>
                  </a:ext>
                </a:extLst>
              </p:cNvPr>
              <p:cNvCxnSpPr/>
              <p:nvPr/>
            </p:nvCxnSpPr>
            <p:spPr>
              <a:xfrm>
                <a:off x="3820559" y="4746450"/>
                <a:ext cx="371191"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188F531-F7E2-4A12-A3CA-99E5AB3B47B3}"/>
                  </a:ext>
                </a:extLst>
              </p:cNvPr>
              <p:cNvCxnSpPr/>
              <p:nvPr/>
            </p:nvCxnSpPr>
            <p:spPr>
              <a:xfrm flipV="1">
                <a:off x="3852840" y="4431093"/>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7E192BE-6E7D-4627-9E91-90A0AD29A379}"/>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E3A3DDF8-F1C0-46A1-93C4-8DDFFD8F9D1C}"/>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F05168D2-52C3-446B-95F2-3621B5F455BC}"/>
                </a:ext>
              </a:extLst>
            </p:cNvPr>
            <p:cNvSpPr txBox="1"/>
            <p:nvPr/>
          </p:nvSpPr>
          <p:spPr>
            <a:xfrm>
              <a:off x="1013743" y="3597277"/>
              <a:ext cx="6842050" cy="1268793"/>
            </a:xfrm>
            <a:prstGeom prst="rect">
              <a:avLst/>
            </a:prstGeom>
            <a:noFill/>
          </p:spPr>
          <p:txBody>
            <a:bodyPr wrap="square">
              <a:spAutoFit/>
            </a:bodyPr>
            <a:lstStyle/>
            <a:p>
              <a:r>
                <a:rPr lang="zh-CN" altLang="en-US" sz="1800" dirty="0"/>
                <a:t>多线程拆分关键字搜索？</a:t>
              </a:r>
              <a:endParaRPr lang="en-US" altLang="zh-CN" sz="1800" dirty="0"/>
            </a:p>
            <a:p>
              <a:r>
                <a:rPr lang="zh-CN" altLang="en-US" sz="1800" dirty="0"/>
                <a:t>模拟借书卡？</a:t>
              </a:r>
              <a:endParaRPr lang="en-US" altLang="zh-CN" sz="1800" dirty="0"/>
            </a:p>
            <a:p>
              <a:r>
                <a:rPr lang="zh-CN" altLang="en-US" sz="1800" dirty="0"/>
                <a:t>图书排行榜、推荐？</a:t>
              </a:r>
              <a:endParaRPr lang="en-US" altLang="zh-CN" sz="1800" dirty="0"/>
            </a:p>
            <a:p>
              <a:r>
                <a:rPr lang="zh-CN" altLang="en-US" sz="1800" dirty="0"/>
                <a:t>续借功能？</a:t>
              </a:r>
              <a:endParaRPr lang="en-US" altLang="zh-CN" sz="1800" dirty="0"/>
            </a:p>
            <a:p>
              <a:r>
                <a:rPr lang="zh-CN" altLang="en-US" sz="1800" dirty="0"/>
                <a:t>数据安全性研究</a:t>
              </a:r>
            </a:p>
          </p:txBody>
        </p:sp>
      </p:grpSp>
      <p:sp>
        <p:nvSpPr>
          <p:cNvPr id="30" name="文本框 5">
            <a:extLst>
              <a:ext uri="{FF2B5EF4-FFF2-40B4-BE49-F238E27FC236}">
                <a16:creationId xmlns:a16="http://schemas.microsoft.com/office/drawing/2014/main" id="{29C64CB8-A529-4811-B7A8-E2C74BF79B28}"/>
              </a:ext>
            </a:extLst>
          </p:cNvPr>
          <p:cNvSpPr txBox="1">
            <a:spLocks noChangeArrowheads="1"/>
          </p:cNvSpPr>
          <p:nvPr/>
        </p:nvSpPr>
        <p:spPr bwMode="auto">
          <a:xfrm>
            <a:off x="3966706" y="115650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增量需求</a:t>
            </a:r>
            <a:endParaRPr lang="zh-CN" altLang="zh-CN" sz="2000" dirty="0">
              <a:solidFill>
                <a:srgbClr val="4F6383"/>
              </a:solidFill>
              <a:latin typeface="方正兰亭黑_GBK"/>
              <a:ea typeface="方正兰亭黑_GBK"/>
            </a:endParaRPr>
          </a:p>
        </p:txBody>
      </p:sp>
    </p:spTree>
    <p:extLst>
      <p:ext uri="{BB962C8B-B14F-4D97-AF65-F5344CB8AC3E}">
        <p14:creationId xmlns:p14="http://schemas.microsoft.com/office/powerpoint/2010/main" val="3386438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nodeType="clickEffect">
                                  <p:stCondLst>
                                    <p:cond delay="0"/>
                                  </p:stCondLst>
                                  <p:childTnLst>
                                    <p:animEffect transition="out" filter="wheel(1)">
                                      <p:cBhvr>
                                        <p:cTn id="25" dur="500"/>
                                        <p:tgtEl>
                                          <p:spTgt spid="16"/>
                                        </p:tgtEl>
                                      </p:cBhvr>
                                    </p:animEffect>
                                    <p:set>
                                      <p:cBhvr>
                                        <p:cTn id="26" dur="1" fill="hold">
                                          <p:stCondLst>
                                            <p:cond delay="499"/>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a:xfrm>
            <a:off x="982980" y="1737360"/>
            <a:ext cx="5731510" cy="1014730"/>
          </a:xfrm>
          <a:prstGeom prst="rect">
            <a:avLst/>
          </a:prstGeom>
        </p:spPr>
        <p:txBody>
          <a:bodyPr wrap="square">
            <a:spAutoFit/>
          </a:bodyPr>
          <a:lstStyle/>
          <a:p>
            <a:r>
              <a:rPr lang="en-US" altLang="zh-CN" sz="2000" dirty="0"/>
              <a:t>“</a:t>
            </a:r>
            <a:r>
              <a:rPr lang="zh-CN" sz="2000" dirty="0"/>
              <a:t>你所站立的地方，正是你的中国；你怎么样，中国便怎么样；你是什么，中国便是什么；你有光明，中国便不黑暗。</a:t>
            </a:r>
            <a:r>
              <a:rPr lang="en-US" altLang="zh-CN" sz="2000" dirty="0"/>
              <a:t>”</a:t>
            </a:r>
          </a:p>
        </p:txBody>
      </p:sp>
      <p:grpSp>
        <p:nvGrpSpPr>
          <p:cNvPr id="8" name="组合 7"/>
          <p:cNvGrpSpPr/>
          <p:nvPr/>
        </p:nvGrpSpPr>
        <p:grpSpPr>
          <a:xfrm>
            <a:off x="906145" y="1313815"/>
            <a:ext cx="5884312" cy="1992810"/>
            <a:chOff x="3764208" y="1877393"/>
            <a:chExt cx="4606155" cy="1865014"/>
          </a:xfrm>
        </p:grpSpPr>
        <p:sp>
          <p:nvSpPr>
            <p:cNvPr id="9" name="矩形 8"/>
            <p:cNvSpPr/>
            <p:nvPr/>
          </p:nvSpPr>
          <p:spPr>
            <a:xfrm>
              <a:off x="3764208" y="1877393"/>
              <a:ext cx="4606155" cy="1865014"/>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p:cNvCxnSpPr/>
            <p:nvPr/>
          </p:nvCxnSpPr>
          <p:spPr>
            <a:xfrm>
              <a:off x="3764208" y="3742407"/>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764208" y="3427050"/>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370363" y="1877393"/>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8200406" y="1877393"/>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23" name="矩形 22"/>
          <p:cNvSpPr/>
          <p:nvPr/>
        </p:nvSpPr>
        <p:spPr>
          <a:xfrm>
            <a:off x="7935437" y="4394109"/>
            <a:ext cx="104185" cy="1039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8131259" y="4290209"/>
            <a:ext cx="208369" cy="207800"/>
          </a:xfrm>
          <a:prstGeom prst="rect">
            <a:avLst/>
          </a:prstGeom>
          <a:gradFill>
            <a:gsLst>
              <a:gs pos="11000">
                <a:srgbClr val="2B3649"/>
              </a:gs>
              <a:gs pos="100000">
                <a:srgbClr val="3B4A62"/>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
          <p:cNvSpPr txBox="1"/>
          <p:nvPr>
            <p:custDataLst>
              <p:tags r:id="rId1"/>
            </p:custDataLst>
          </p:nvPr>
        </p:nvSpPr>
        <p:spPr>
          <a:xfrm>
            <a:off x="590158" y="554189"/>
            <a:ext cx="923330" cy="360804"/>
          </a:xfrm>
          <a:prstGeom prst="rect">
            <a:avLst/>
          </a:prstGeom>
          <a:noFill/>
        </p:spPr>
        <p:txBody>
          <a:bodyPr wrap="none" lIns="0" tIns="0" rIns="0" rtlCol="0">
            <a:spAutoFit/>
          </a:bodyPr>
          <a:lstStyle/>
          <a:p>
            <a:pPr>
              <a:lnSpc>
                <a:spcPts val="2700"/>
              </a:lnSpc>
            </a:pPr>
            <a:r>
              <a:rPr lang="zh-CN" altLang="en-US" sz="1800" b="1" dirty="0">
                <a:solidFill>
                  <a:srgbClr val="2B3649"/>
                </a:solidFill>
                <a:latin typeface="+mj-ea"/>
                <a:ea typeface="+mj-ea"/>
                <a:cs typeface="+mn-ea"/>
                <a:sym typeface="+mn-lt"/>
              </a:rPr>
              <a:t>写在最后</a:t>
            </a:r>
            <a:endParaRPr lang="en-US" altLang="zh-CN" sz="1800" b="1" dirty="0">
              <a:solidFill>
                <a:srgbClr val="2B3649"/>
              </a:solidFill>
              <a:latin typeface="+mj-ea"/>
              <a:ea typeface="+mj-ea"/>
              <a:cs typeface="+mn-ea"/>
              <a:sym typeface="+mn-lt"/>
            </a:endParaRPr>
          </a:p>
        </p:txBody>
      </p:sp>
      <p:pic>
        <p:nvPicPr>
          <p:cNvPr id="16" name="图片 15"/>
          <p:cNvPicPr>
            <a:picLocks noChangeAspect="1"/>
          </p:cNvPicPr>
          <p:nvPr/>
        </p:nvPicPr>
        <p:blipFill>
          <a:blip r:embed="rId3"/>
          <a:stretch>
            <a:fillRect/>
          </a:stretch>
        </p:blipFill>
        <p:spPr>
          <a:xfrm>
            <a:off x="4137025" y="2503170"/>
            <a:ext cx="3359150" cy="2114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21" presetClass="entr" presetSubtype="1"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1000"/>
                                        <p:tgtEl>
                                          <p:spTgt spid="8"/>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par>
                          <p:cTn id="19" fill="hold">
                            <p:stCondLst>
                              <p:cond delay="2000"/>
                            </p:stCondLst>
                            <p:childTnLst>
                              <p:par>
                                <p:cTn id="20" presetID="21" presetClass="entr" presetSubtype="1"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1" fill="hold" grpId="1" nodeType="clickEffect">
                                  <p:stCondLst>
                                    <p:cond delay="0"/>
                                  </p:stCondLst>
                                  <p:childTnLst>
                                    <p:animEffect transition="out" filter="wipe(up)">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21" presetClass="exit" presetSubtype="1" fill="hold" nodeType="withEffect">
                                  <p:stCondLst>
                                    <p:cond delay="0"/>
                                  </p:stCondLst>
                                  <p:childTnLst>
                                    <p:animEffect transition="out" filter="wheel(1)">
                                      <p:cBhvr>
                                        <p:cTn id="29" dur="1000"/>
                                        <p:tgtEl>
                                          <p:spTgt spid="8"/>
                                        </p:tgtEl>
                                      </p:cBhvr>
                                    </p:animEffect>
                                    <p:set>
                                      <p:cBhvr>
                                        <p:cTn id="30" dur="1" fill="hold">
                                          <p:stCondLst>
                                            <p:cond delay="999"/>
                                          </p:stCondLst>
                                        </p:cTn>
                                        <p:tgtEl>
                                          <p:spTgt spid="8"/>
                                        </p:tgtEl>
                                        <p:attrNameLst>
                                          <p:attrName>style.visibility</p:attrName>
                                        </p:attrNameLst>
                                      </p:cBhvr>
                                      <p:to>
                                        <p:strVal val="hidden"/>
                                      </p:to>
                                    </p:set>
                                  </p:childTnLst>
                                </p:cTn>
                              </p:par>
                              <p:par>
                                <p:cTn id="31" presetID="21" presetClass="exit" presetSubtype="1" fill="hold" nodeType="withEffect">
                                  <p:stCondLst>
                                    <p:cond delay="0"/>
                                  </p:stCondLst>
                                  <p:childTnLst>
                                    <p:animEffect transition="out" filter="wheel(1)">
                                      <p:cBhvr>
                                        <p:cTn id="32" dur="1000"/>
                                        <p:tgtEl>
                                          <p:spTgt spid="16"/>
                                        </p:tgtEl>
                                      </p:cBhvr>
                                    </p:animEffect>
                                    <p:set>
                                      <p:cBhvr>
                                        <p:cTn id="33"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3" grpId="0" bldLvl="0" animBg="1"/>
      <p:bldP spid="2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screen"/>
          <a:stretch>
            <a:fillRect/>
          </a:stretch>
        </p:blipFill>
        <p:spPr>
          <a:xfrm>
            <a:off x="0" y="4364"/>
            <a:ext cx="9144000" cy="5139136"/>
          </a:xfrm>
          <a:prstGeom prst="rect">
            <a:avLst/>
          </a:prstGeom>
        </p:spPr>
      </p:pic>
      <p:sp>
        <p:nvSpPr>
          <p:cNvPr id="3" name="矩形 2"/>
          <p:cNvSpPr/>
          <p:nvPr/>
        </p:nvSpPr>
        <p:spPr>
          <a:xfrm>
            <a:off x="1837291" y="1099399"/>
            <a:ext cx="5469418" cy="2949067"/>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文本框 9"/>
          <p:cNvSpPr txBox="1"/>
          <p:nvPr/>
        </p:nvSpPr>
        <p:spPr>
          <a:xfrm>
            <a:off x="2239372" y="2223209"/>
            <a:ext cx="4852429" cy="769441"/>
          </a:xfrm>
          <a:prstGeom prst="rect">
            <a:avLst/>
          </a:prstGeom>
          <a:noFill/>
        </p:spPr>
        <p:txBody>
          <a:bodyPr wrap="square" rtlCol="0">
            <a:spAutoFit/>
            <a:scene3d>
              <a:camera prst="orthographicFront"/>
              <a:lightRig rig="threePt" dir="t"/>
            </a:scene3d>
            <a:sp3d contourW="12700"/>
          </a:bodyPr>
          <a:lstStyle/>
          <a:p>
            <a:pPr algn="ctr">
              <a:defRPr/>
            </a:pPr>
            <a:r>
              <a:rPr lang="zh-CN" altLang="en-US" sz="4400" b="1" dirty="0">
                <a:solidFill>
                  <a:schemeClr val="bg1"/>
                </a:solidFill>
                <a:latin typeface="方正黑体简体" panose="02010601030101010101" pitchFamily="2" charset="-122"/>
                <a:ea typeface="方正黑体简体" panose="02010601030101010101" pitchFamily="2" charset="-122"/>
              </a:rPr>
              <a:t>感谢您的聆听</a:t>
            </a:r>
          </a:p>
        </p:txBody>
      </p:sp>
      <p:sp>
        <p:nvSpPr>
          <p:cNvPr id="13" name="矩形 12"/>
          <p:cNvSpPr/>
          <p:nvPr/>
        </p:nvSpPr>
        <p:spPr>
          <a:xfrm>
            <a:off x="2009994" y="1283525"/>
            <a:ext cx="5124012" cy="258081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8)">
                                      <p:cBhvr>
                                        <p:cTn id="12" dur="7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需求分析</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可行性、风险分析</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grpSp>
        <p:nvGrpSpPr>
          <p:cNvPr id="40" name="组合 39">
            <a:extLst>
              <a:ext uri="{FF2B5EF4-FFF2-40B4-BE49-F238E27FC236}">
                <a16:creationId xmlns:a16="http://schemas.microsoft.com/office/drawing/2014/main" id="{2F3A032B-7AE7-4034-840C-E17B20D2AEE9}"/>
              </a:ext>
            </a:extLst>
          </p:cNvPr>
          <p:cNvGrpSpPr/>
          <p:nvPr/>
        </p:nvGrpSpPr>
        <p:grpSpPr>
          <a:xfrm>
            <a:off x="584117" y="1577794"/>
            <a:ext cx="7340367" cy="1467409"/>
            <a:chOff x="862026" y="3538078"/>
            <a:chExt cx="7105303" cy="1238291"/>
          </a:xfrm>
        </p:grpSpPr>
        <p:grpSp>
          <p:nvGrpSpPr>
            <p:cNvPr id="26" name="组合 25">
              <a:extLst>
                <a:ext uri="{FF2B5EF4-FFF2-40B4-BE49-F238E27FC236}">
                  <a16:creationId xmlns:a16="http://schemas.microsoft.com/office/drawing/2014/main" id="{108A55ED-F9CE-4CAF-8DA9-75BD62CC054E}"/>
                </a:ext>
              </a:extLst>
            </p:cNvPr>
            <p:cNvGrpSpPr/>
            <p:nvPr/>
          </p:nvGrpSpPr>
          <p:grpSpPr>
            <a:xfrm>
              <a:off x="862026" y="3538078"/>
              <a:ext cx="7105303" cy="1147338"/>
              <a:chOff x="3820559" y="2272420"/>
              <a:chExt cx="4606155" cy="1865017"/>
            </a:xfrm>
          </p:grpSpPr>
          <p:sp>
            <p:nvSpPr>
              <p:cNvPr id="27" name="矩形 26">
                <a:extLst>
                  <a:ext uri="{FF2B5EF4-FFF2-40B4-BE49-F238E27FC236}">
                    <a16:creationId xmlns:a16="http://schemas.microsoft.com/office/drawing/2014/main" id="{B7870C97-1F97-4188-B0A9-889B4DB6EBC2}"/>
                  </a:ext>
                </a:extLst>
              </p:cNvPr>
              <p:cNvSpPr/>
              <p:nvPr/>
            </p:nvSpPr>
            <p:spPr>
              <a:xfrm>
                <a:off x="3820559" y="2272421"/>
                <a:ext cx="4606155" cy="1865016"/>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a:extLst>
                  <a:ext uri="{FF2B5EF4-FFF2-40B4-BE49-F238E27FC236}">
                    <a16:creationId xmlns:a16="http://schemas.microsoft.com/office/drawing/2014/main" id="{09FEF7ED-423C-4203-A5AB-CBE3CB53D117}"/>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E5B51F1-29D5-4FEC-9C86-864720D59960}"/>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8180297-2FA7-4126-A3F7-4E301EE455B8}"/>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FCFA9419-B80D-45E5-85C0-FED1E4BC7DB9}"/>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53EE136F-4C2F-43FB-BFF2-21C9E9883502}"/>
                </a:ext>
              </a:extLst>
            </p:cNvPr>
            <p:cNvSpPr txBox="1"/>
            <p:nvPr/>
          </p:nvSpPr>
          <p:spPr>
            <a:xfrm>
              <a:off x="993651" y="3637458"/>
              <a:ext cx="6842051" cy="1138911"/>
            </a:xfrm>
            <a:prstGeom prst="rect">
              <a:avLst/>
            </a:prstGeom>
            <a:noFill/>
          </p:spPr>
          <p:txBody>
            <a:bodyPr wrap="square">
              <a:spAutoFit/>
            </a:bodyPr>
            <a:lstStyle/>
            <a:p>
              <a:r>
                <a:rPr lang="zh-CN" altLang="en-US" sz="1800" dirty="0"/>
                <a:t>为保证核心功能的可行性，在程序与数据交互访问层面我们讨论了各种解决方案，刘云卿与全子修设计了一套数据操作方案，利用树形数据结构存储数据，利用索引文件存储节点地址等信息，从而避免顺序文件读写的不便，提高了读写效率。</a:t>
              </a:r>
            </a:p>
          </p:txBody>
        </p:sp>
      </p:grpSp>
      <p:grpSp>
        <p:nvGrpSpPr>
          <p:cNvPr id="15" name="组合 14">
            <a:extLst>
              <a:ext uri="{FF2B5EF4-FFF2-40B4-BE49-F238E27FC236}">
                <a16:creationId xmlns:a16="http://schemas.microsoft.com/office/drawing/2014/main" id="{41A1D30F-7700-4B68-A4AE-B7ECF86668F6}"/>
              </a:ext>
            </a:extLst>
          </p:cNvPr>
          <p:cNvGrpSpPr/>
          <p:nvPr/>
        </p:nvGrpSpPr>
        <p:grpSpPr>
          <a:xfrm>
            <a:off x="647751" y="3543469"/>
            <a:ext cx="7068406" cy="523674"/>
            <a:chOff x="862026" y="3538078"/>
            <a:chExt cx="7105303" cy="1147338"/>
          </a:xfrm>
        </p:grpSpPr>
        <p:grpSp>
          <p:nvGrpSpPr>
            <p:cNvPr id="16" name="组合 15">
              <a:extLst>
                <a:ext uri="{FF2B5EF4-FFF2-40B4-BE49-F238E27FC236}">
                  <a16:creationId xmlns:a16="http://schemas.microsoft.com/office/drawing/2014/main" id="{19766AC2-B345-41B0-94BA-5500698A2ECB}"/>
                </a:ext>
              </a:extLst>
            </p:cNvPr>
            <p:cNvGrpSpPr/>
            <p:nvPr/>
          </p:nvGrpSpPr>
          <p:grpSpPr>
            <a:xfrm>
              <a:off x="862026" y="3538078"/>
              <a:ext cx="7105303" cy="1147338"/>
              <a:chOff x="3820559" y="2272420"/>
              <a:chExt cx="4606155" cy="1865017"/>
            </a:xfrm>
          </p:grpSpPr>
          <p:sp>
            <p:nvSpPr>
              <p:cNvPr id="19" name="矩形 18">
                <a:extLst>
                  <a:ext uri="{FF2B5EF4-FFF2-40B4-BE49-F238E27FC236}">
                    <a16:creationId xmlns:a16="http://schemas.microsoft.com/office/drawing/2014/main" id="{77BFD1C2-DB70-45E9-ACC0-576DEE2A1BFF}"/>
                  </a:ext>
                </a:extLst>
              </p:cNvPr>
              <p:cNvSpPr/>
              <p:nvPr/>
            </p:nvSpPr>
            <p:spPr>
              <a:xfrm>
                <a:off x="3820559" y="2272421"/>
                <a:ext cx="4606155" cy="1865016"/>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3E5244AE-2942-406C-BE9D-B3F4ECC25A7B}"/>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CF36049-9E8D-43A2-9869-B293513B1188}"/>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293673A-D99C-4FBD-841E-06E7EC767891}"/>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5F941EF-C31F-499B-A801-D27C391DBBC0}"/>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DFF4D571-A7B1-4EB6-937E-F0B836311B6C}"/>
                </a:ext>
              </a:extLst>
            </p:cNvPr>
            <p:cNvSpPr txBox="1"/>
            <p:nvPr/>
          </p:nvSpPr>
          <p:spPr>
            <a:xfrm>
              <a:off x="993651" y="3637458"/>
              <a:ext cx="6842051" cy="311665"/>
            </a:xfrm>
            <a:prstGeom prst="rect">
              <a:avLst/>
            </a:prstGeom>
            <a:noFill/>
          </p:spPr>
          <p:txBody>
            <a:bodyPr wrap="square">
              <a:spAutoFit/>
            </a:bodyPr>
            <a:lstStyle/>
            <a:p>
              <a:r>
                <a:rPr lang="zh-CN" altLang="en-US" sz="1800" dirty="0"/>
                <a:t>对一些附加功能的风险进行了分析，设计了优先级。</a:t>
              </a:r>
            </a:p>
          </p:txBody>
        </p:sp>
      </p:grpSp>
      <p:sp>
        <p:nvSpPr>
          <p:cNvPr id="29" name="文本框 5">
            <a:extLst>
              <a:ext uri="{FF2B5EF4-FFF2-40B4-BE49-F238E27FC236}">
                <a16:creationId xmlns:a16="http://schemas.microsoft.com/office/drawing/2014/main" id="{448BEE03-E67B-456A-A02F-02AE1565F4ED}"/>
              </a:ext>
            </a:extLst>
          </p:cNvPr>
          <p:cNvSpPr txBox="1">
            <a:spLocks noChangeArrowheads="1"/>
          </p:cNvSpPr>
          <p:nvPr/>
        </p:nvSpPr>
        <p:spPr bwMode="auto">
          <a:xfrm>
            <a:off x="720097" y="1164504"/>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可行性分析</a:t>
            </a:r>
            <a:endParaRPr lang="zh-CN" altLang="zh-CN" sz="2000" dirty="0">
              <a:solidFill>
                <a:srgbClr val="4F6383"/>
              </a:solidFill>
              <a:latin typeface="方正兰亭黑_GBK"/>
              <a:ea typeface="方正兰亭黑_GBK"/>
            </a:endParaRPr>
          </a:p>
        </p:txBody>
      </p:sp>
      <p:sp>
        <p:nvSpPr>
          <p:cNvPr id="30" name="文本框 5">
            <a:extLst>
              <a:ext uri="{FF2B5EF4-FFF2-40B4-BE49-F238E27FC236}">
                <a16:creationId xmlns:a16="http://schemas.microsoft.com/office/drawing/2014/main" id="{E7645472-D77B-464C-9579-DC085EC64323}"/>
              </a:ext>
            </a:extLst>
          </p:cNvPr>
          <p:cNvSpPr txBox="1">
            <a:spLocks noChangeArrowheads="1"/>
          </p:cNvSpPr>
          <p:nvPr/>
        </p:nvSpPr>
        <p:spPr bwMode="auto">
          <a:xfrm>
            <a:off x="778692" y="3035576"/>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风险分析</a:t>
            </a:r>
            <a:endParaRPr lang="zh-CN" altLang="zh-CN" sz="2000" dirty="0">
              <a:solidFill>
                <a:srgbClr val="4F6383"/>
              </a:solidFill>
              <a:latin typeface="方正兰亭黑_GBK"/>
              <a:ea typeface="方正兰亭黑_GBK"/>
            </a:endParaRPr>
          </a:p>
        </p:txBody>
      </p:sp>
    </p:spTree>
    <p:extLst>
      <p:ext uri="{BB962C8B-B14F-4D97-AF65-F5344CB8AC3E}">
        <p14:creationId xmlns:p14="http://schemas.microsoft.com/office/powerpoint/2010/main" val="25677451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500"/>
                                        <p:tgtEl>
                                          <p:spTgt spid="40"/>
                                        </p:tgtEl>
                                      </p:cBhvr>
                                    </p:animEffect>
                                    <p:set>
                                      <p:cBhvr>
                                        <p:cTn id="12" dur="1" fill="hold">
                                          <p:stCondLst>
                                            <p:cond delay="499"/>
                                          </p:stCondLst>
                                        </p:cTn>
                                        <p:tgtEl>
                                          <p:spTgt spid="40"/>
                                        </p:tgtEl>
                                        <p:attrNameLst>
                                          <p:attrName>style.visibility</p:attrName>
                                        </p:attrNameLst>
                                      </p:cBhvr>
                                      <p:to>
                                        <p:strVal val="hidden"/>
                                      </p:to>
                                    </p:set>
                                  </p:childTnLst>
                                </p:cTn>
                              </p:par>
                            </p:childTnLst>
                          </p:cTn>
                        </p:par>
                        <p:par>
                          <p:cTn id="13" fill="hold">
                            <p:stCondLst>
                              <p:cond delay="500"/>
                            </p:stCondLst>
                            <p:childTnLst>
                              <p:par>
                                <p:cTn id="14" presetID="21"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screen"/>
          <a:stretch>
            <a:fillRect/>
          </a:stretch>
        </p:blipFill>
        <p:spPr>
          <a:xfrm>
            <a:off x="0" y="4364"/>
            <a:ext cx="9144000" cy="5139136"/>
          </a:xfrm>
          <a:prstGeom prst="rect">
            <a:avLst/>
          </a:prstGeom>
        </p:spPr>
      </p:pic>
      <p:sp>
        <p:nvSpPr>
          <p:cNvPr id="11" name="矩形 10"/>
          <p:cNvSpPr/>
          <p:nvPr/>
        </p:nvSpPr>
        <p:spPr>
          <a:xfrm>
            <a:off x="1837291" y="1448448"/>
            <a:ext cx="5469418" cy="2284102"/>
          </a:xfrm>
          <a:prstGeom prst="rect">
            <a:avLst/>
          </a:prstGeom>
          <a:gradFill>
            <a:gsLst>
              <a:gs pos="11000">
                <a:srgbClr val="2B3649"/>
              </a:gs>
              <a:gs pos="100000">
                <a:srgbClr val="3B4A62"/>
              </a:gs>
            </a:gsLst>
            <a:lin ang="2700000" scaled="0"/>
          </a:gradFill>
          <a:ln>
            <a:no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2" name="矩形 11"/>
          <p:cNvSpPr/>
          <p:nvPr/>
        </p:nvSpPr>
        <p:spPr>
          <a:xfrm>
            <a:off x="2009994" y="1619987"/>
            <a:ext cx="5124012" cy="1941024"/>
          </a:xfrm>
          <a:prstGeom prst="rect">
            <a:avLst/>
          </a:prstGeom>
          <a:noFill/>
          <a:ln w="25400">
            <a:solidFill>
              <a:schemeClr val="bg1"/>
            </a:solidFill>
          </a:ln>
          <a:effectLst>
            <a:outerShdw blurRad="444500" dist="254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3" name="文本框 12"/>
          <p:cNvSpPr txBox="1"/>
          <p:nvPr/>
        </p:nvSpPr>
        <p:spPr>
          <a:xfrm>
            <a:off x="2260513" y="1956707"/>
            <a:ext cx="1096775" cy="1419619"/>
          </a:xfrm>
          <a:prstGeom prst="rect">
            <a:avLst/>
          </a:prstGeom>
          <a:noFill/>
        </p:spPr>
        <p:txBody>
          <a:bodyPr wrap="none" rtlCol="0">
            <a:spAutoFit/>
          </a:bodyPr>
          <a:lstStyle/>
          <a:p>
            <a:pPr algn="ctr"/>
            <a:r>
              <a:rPr lang="en-US" altLang="zh-CN" sz="8625" dirty="0">
                <a:solidFill>
                  <a:schemeClr val="bg1"/>
                </a:solidFill>
                <a:latin typeface="Agency FB" panose="020B0503020202020204" pitchFamily="34" charset="0"/>
              </a:rPr>
              <a:t>02</a:t>
            </a:r>
            <a:endParaRPr lang="zh-CN" altLang="en-US" sz="8625" dirty="0">
              <a:solidFill>
                <a:schemeClr val="bg1"/>
              </a:solidFill>
              <a:latin typeface="Agency FB" panose="020B0503020202020204" pitchFamily="34" charset="0"/>
            </a:endParaRPr>
          </a:p>
        </p:txBody>
      </p:sp>
      <p:sp>
        <p:nvSpPr>
          <p:cNvPr id="14" name="文本框 13"/>
          <p:cNvSpPr txBox="1"/>
          <p:nvPr/>
        </p:nvSpPr>
        <p:spPr>
          <a:xfrm>
            <a:off x="3683613" y="2132431"/>
            <a:ext cx="3001458" cy="600164"/>
          </a:xfrm>
          <a:prstGeom prst="rect">
            <a:avLst/>
          </a:prstGeom>
          <a:noFill/>
        </p:spPr>
        <p:txBody>
          <a:bodyPr wrap="square" rtlCol="0">
            <a:spAutoFit/>
            <a:scene3d>
              <a:camera prst="orthographicFront"/>
              <a:lightRig rig="threePt" dir="t"/>
            </a:scene3d>
            <a:sp3d contourW="12700"/>
          </a:bodyPr>
          <a:lstStyle/>
          <a:p>
            <a:r>
              <a:rPr lang="zh-CN" altLang="en-US" sz="3300" b="1" dirty="0">
                <a:solidFill>
                  <a:schemeClr val="bg1"/>
                </a:solidFill>
                <a:latin typeface="+mj-ea"/>
                <a:ea typeface="+mj-ea"/>
              </a:rPr>
              <a:t>结构设计</a:t>
            </a:r>
          </a:p>
        </p:txBody>
      </p:sp>
      <p:sp>
        <p:nvSpPr>
          <p:cNvPr id="15" name="文本框 14"/>
          <p:cNvSpPr txBox="1"/>
          <p:nvPr/>
        </p:nvSpPr>
        <p:spPr>
          <a:xfrm>
            <a:off x="3683612" y="2686359"/>
            <a:ext cx="3178731" cy="377411"/>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400" b="1" dirty="0">
                <a:solidFill>
                  <a:schemeClr val="bg1"/>
                </a:solidFill>
                <a:latin typeface="+mj-ea"/>
                <a:ea typeface="+mj-ea"/>
              </a:rPr>
              <a:t>核心：低耦合高内聚</a:t>
            </a:r>
            <a:endParaRPr lang="en-US" altLang="zh-CN" sz="1400" b="1" dirty="0">
              <a:solidFill>
                <a:schemeClr val="bg1"/>
              </a:solidFill>
              <a:latin typeface="+mj-ea"/>
              <a:ea typeface="+mj-ea"/>
            </a:endParaRPr>
          </a:p>
        </p:txBody>
      </p:sp>
      <p:cxnSp>
        <p:nvCxnSpPr>
          <p:cNvPr id="17" name="直接连接符 16"/>
          <p:cNvCxnSpPr/>
          <p:nvPr/>
        </p:nvCxnSpPr>
        <p:spPr>
          <a:xfrm>
            <a:off x="3414334" y="2187701"/>
            <a:ext cx="0" cy="93454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949478"/>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21" presetClass="entr" presetSubtype="8"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8)">
                                      <p:cBhvr>
                                        <p:cTn id="12" dur="1000"/>
                                        <p:tgtEl>
                                          <p:spTgt spid="12"/>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500"/>
                                        <p:tgtEl>
                                          <p:spTgt spid="17"/>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p:tgtEl>
                                          <p:spTgt spid="14"/>
                                        </p:tgtEl>
                                        <p:attrNameLst>
                                          <p:attrName>ppt_x</p:attrName>
                                        </p:attrNameLst>
                                      </p:cBhvr>
                                      <p:tavLst>
                                        <p:tav tm="0">
                                          <p:val>
                                            <p:strVal val="#ppt_x+#ppt_w*1.125000"/>
                                          </p:val>
                                        </p:tav>
                                        <p:tav tm="100000">
                                          <p:val>
                                            <p:strVal val="#ppt_x"/>
                                          </p:val>
                                        </p:tav>
                                      </p:tavLst>
                                    </p:anim>
                                    <p:animEffect transition="in" filter="wipe(left)">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2" presetClass="entr" presetSubtype="1"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down)">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1630950" y="2048530"/>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dirty="0">
                <a:solidFill>
                  <a:srgbClr val="4F6383"/>
                </a:solidFill>
                <a:latin typeface="方正兰亭黑_GBK"/>
                <a:ea typeface="方正兰亭黑_GBK"/>
              </a:rPr>
              <a:t>指导思想：低耦合高内聚</a:t>
            </a:r>
            <a:endParaRPr lang="zh-CN" altLang="zh-CN" sz="2800" dirty="0">
              <a:solidFill>
                <a:srgbClr val="4F6383"/>
              </a:solidFill>
              <a:latin typeface="方正兰亭黑_GBK"/>
              <a:ea typeface="方正兰亭黑_GBK"/>
            </a:endParaRPr>
          </a:p>
        </p:txBody>
      </p:sp>
    </p:spTree>
    <p:extLst>
      <p:ext uri="{BB962C8B-B14F-4D97-AF65-F5344CB8AC3E}">
        <p14:creationId xmlns:p14="http://schemas.microsoft.com/office/powerpoint/2010/main" val="5531353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117" y="542189"/>
            <a:ext cx="1928461" cy="614317"/>
            <a:chOff x="349800" y="270568"/>
            <a:chExt cx="1486542" cy="614317"/>
          </a:xfrm>
        </p:grpSpPr>
        <p:sp>
          <p:nvSpPr>
            <p:cNvPr id="20" name="PA_文本框 1"/>
            <p:cNvSpPr txBox="1"/>
            <p:nvPr>
              <p:custDataLst>
                <p:tags r:id="rId1"/>
              </p:custDataLst>
            </p:nvPr>
          </p:nvSpPr>
          <p:spPr>
            <a:xfrm>
              <a:off x="349800" y="270568"/>
              <a:ext cx="948990" cy="392415"/>
            </a:xfrm>
            <a:prstGeom prst="rect">
              <a:avLst/>
            </a:prstGeom>
            <a:noFill/>
          </p:spPr>
          <p:txBody>
            <a:bodyPr wrap="none" lIns="0" tIns="0" rIns="0" rtlCol="0">
              <a:spAutoFit/>
            </a:bodyPr>
            <a:lstStyle/>
            <a:p>
              <a:pPr>
                <a:lnSpc>
                  <a:spcPts val="2700"/>
                </a:lnSpc>
              </a:pPr>
              <a:r>
                <a:rPr lang="zh-CN" altLang="en-US" sz="2400" b="1" dirty="0">
                  <a:solidFill>
                    <a:srgbClr val="2B3649"/>
                  </a:solidFill>
                  <a:latin typeface="+mj-ea"/>
                  <a:ea typeface="+mj-ea"/>
                  <a:cs typeface="+mn-ea"/>
                </a:rPr>
                <a:t>结构设计</a:t>
              </a:r>
            </a:p>
          </p:txBody>
        </p:sp>
        <p:sp>
          <p:nvSpPr>
            <p:cNvPr id="22" name="PA_文本框 1"/>
            <p:cNvSpPr txBox="1"/>
            <p:nvPr>
              <p:custDataLst>
                <p:tags r:id="rId2"/>
              </p:custDataLst>
            </p:nvPr>
          </p:nvSpPr>
          <p:spPr>
            <a:xfrm>
              <a:off x="349800" y="628533"/>
              <a:ext cx="1486542" cy="256352"/>
            </a:xfrm>
            <a:prstGeom prst="rect">
              <a:avLst/>
            </a:prstGeom>
            <a:noFill/>
          </p:spPr>
          <p:txBody>
            <a:bodyPr wrap="square" lIns="0" tIns="0" rIns="0" rtlCol="0">
              <a:spAutoFit/>
            </a:bodyPr>
            <a:lstStyle/>
            <a:p>
              <a:pPr>
                <a:lnSpc>
                  <a:spcPts val="1725"/>
                </a:lnSpc>
              </a:pPr>
              <a:r>
                <a:rPr lang="zh-CN" altLang="en-US" sz="1400" dirty="0">
                  <a:solidFill>
                    <a:srgbClr val="2B3649"/>
                  </a:solidFill>
                  <a:cs typeface="+mn-ea"/>
                  <a:sym typeface="+mn-lt"/>
                </a:rPr>
                <a:t>低耦合高内聚</a:t>
              </a:r>
              <a:endParaRPr lang="en-US" altLang="zh-CN" sz="1400" dirty="0">
                <a:solidFill>
                  <a:srgbClr val="2B3649"/>
                </a:solidFill>
                <a:cs typeface="+mn-ea"/>
                <a:sym typeface="+mn-lt"/>
              </a:endParaRPr>
            </a:p>
          </p:txBody>
        </p:sp>
      </p:grpSp>
      <p:sp>
        <p:nvSpPr>
          <p:cNvPr id="17" name="TextBox 15"/>
          <p:cNvSpPr txBox="1"/>
          <p:nvPr/>
        </p:nvSpPr>
        <p:spPr>
          <a:xfrm>
            <a:off x="8483113" y="4764911"/>
            <a:ext cx="671347" cy="307777"/>
          </a:xfrm>
          <a:prstGeom prst="rect">
            <a:avLst/>
          </a:prstGeom>
          <a:noFill/>
        </p:spPr>
        <p:txBody>
          <a:bodyPr wrap="square" rtlCol="0">
            <a:spAutoFit/>
          </a:bodyPr>
          <a:lstStyle/>
          <a:p>
            <a:pPr algn="ctr"/>
            <a:r>
              <a:rPr lang="en-US" altLang="zh-CN" sz="1400" b="0" dirty="0">
                <a:solidFill>
                  <a:schemeClr val="bg1"/>
                </a:solidFill>
                <a:latin typeface="微软雅黑 Light" panose="020B0502040204020203" pitchFamily="34" charset="-122"/>
                <a:ea typeface="微软雅黑 Light" panose="020B0502040204020203" pitchFamily="34" charset="-122"/>
              </a:rPr>
              <a:t>4</a:t>
            </a:r>
            <a:r>
              <a:rPr lang="zh-CN" altLang="en-US" sz="1400" b="0" dirty="0">
                <a:solidFill>
                  <a:schemeClr val="bg1"/>
                </a:solidFill>
                <a:latin typeface="微软雅黑 Light" panose="020B0502040204020203" pitchFamily="34" charset="-122"/>
                <a:ea typeface="微软雅黑 Light" panose="020B0502040204020203" pitchFamily="34" charset="-122"/>
              </a:rPr>
              <a:t> </a:t>
            </a:r>
          </a:p>
        </p:txBody>
      </p:sp>
      <p:sp>
        <p:nvSpPr>
          <p:cNvPr id="15" name="文本框 5">
            <a:extLst>
              <a:ext uri="{FF2B5EF4-FFF2-40B4-BE49-F238E27FC236}">
                <a16:creationId xmlns:a16="http://schemas.microsoft.com/office/drawing/2014/main" id="{D40BCCA4-3C8F-48CD-96C7-2483C873D41C}"/>
              </a:ext>
            </a:extLst>
          </p:cNvPr>
          <p:cNvSpPr txBox="1">
            <a:spLocks noChangeArrowheads="1"/>
          </p:cNvSpPr>
          <p:nvPr/>
        </p:nvSpPr>
        <p:spPr bwMode="auto">
          <a:xfrm>
            <a:off x="763913" y="1156506"/>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000" dirty="0">
                <a:solidFill>
                  <a:srgbClr val="4F6383"/>
                </a:solidFill>
                <a:latin typeface="方正兰亭黑_GBK"/>
                <a:ea typeface="方正兰亭黑_GBK"/>
              </a:rPr>
              <a:t>层次分工图</a:t>
            </a:r>
            <a:endParaRPr lang="zh-CN" altLang="zh-CN" sz="2000" dirty="0">
              <a:solidFill>
                <a:srgbClr val="4F6383"/>
              </a:solidFill>
              <a:latin typeface="方正兰亭黑_GBK"/>
              <a:ea typeface="方正兰亭黑_GBK"/>
            </a:endParaRPr>
          </a:p>
        </p:txBody>
      </p:sp>
      <p:pic>
        <p:nvPicPr>
          <p:cNvPr id="4" name="图片 3" descr="图示&#10;&#10;描述已自动生成">
            <a:extLst>
              <a:ext uri="{FF2B5EF4-FFF2-40B4-BE49-F238E27FC236}">
                <a16:creationId xmlns:a16="http://schemas.microsoft.com/office/drawing/2014/main" id="{70AA0848-BCAE-44D2-8CF2-5DC86D21B9B8}"/>
              </a:ext>
            </a:extLst>
          </p:cNvPr>
          <p:cNvPicPr>
            <a:picLocks noChangeAspect="1"/>
          </p:cNvPicPr>
          <p:nvPr/>
        </p:nvPicPr>
        <p:blipFill rotWithShape="1">
          <a:blip r:embed="rId5">
            <a:extLst>
              <a:ext uri="{28A0092B-C50C-407E-A947-70E740481C1C}">
                <a14:useLocalDpi xmlns:a14="http://schemas.microsoft.com/office/drawing/2010/main" val="0"/>
              </a:ext>
            </a:extLst>
          </a:blip>
          <a:srcRect l="28348" r="33088"/>
          <a:stretch/>
        </p:blipFill>
        <p:spPr>
          <a:xfrm>
            <a:off x="6124479" y="538162"/>
            <a:ext cx="1979801" cy="4067175"/>
          </a:xfrm>
          <a:prstGeom prst="rect">
            <a:avLst/>
          </a:prstGeom>
        </p:spPr>
      </p:pic>
      <p:grpSp>
        <p:nvGrpSpPr>
          <p:cNvPr id="9" name="组合 8">
            <a:extLst>
              <a:ext uri="{FF2B5EF4-FFF2-40B4-BE49-F238E27FC236}">
                <a16:creationId xmlns:a16="http://schemas.microsoft.com/office/drawing/2014/main" id="{E8B26C80-4FBF-4F35-8D4B-4F1BB2C81DCE}"/>
              </a:ext>
            </a:extLst>
          </p:cNvPr>
          <p:cNvGrpSpPr/>
          <p:nvPr/>
        </p:nvGrpSpPr>
        <p:grpSpPr>
          <a:xfrm>
            <a:off x="584118" y="1577793"/>
            <a:ext cx="5640514" cy="1618413"/>
            <a:chOff x="862026" y="3538078"/>
            <a:chExt cx="7105303" cy="1147338"/>
          </a:xfrm>
        </p:grpSpPr>
        <p:grpSp>
          <p:nvGrpSpPr>
            <p:cNvPr id="10" name="组合 9">
              <a:extLst>
                <a:ext uri="{FF2B5EF4-FFF2-40B4-BE49-F238E27FC236}">
                  <a16:creationId xmlns:a16="http://schemas.microsoft.com/office/drawing/2014/main" id="{44627771-EEE4-409E-B670-4DF5579A8ACD}"/>
                </a:ext>
              </a:extLst>
            </p:cNvPr>
            <p:cNvGrpSpPr/>
            <p:nvPr/>
          </p:nvGrpSpPr>
          <p:grpSpPr>
            <a:xfrm>
              <a:off x="862026" y="3538078"/>
              <a:ext cx="7105303" cy="1147338"/>
              <a:chOff x="3820559" y="2272420"/>
              <a:chExt cx="4606155" cy="1865017"/>
            </a:xfrm>
          </p:grpSpPr>
          <p:sp>
            <p:nvSpPr>
              <p:cNvPr id="12" name="矩形 11">
                <a:extLst>
                  <a:ext uri="{FF2B5EF4-FFF2-40B4-BE49-F238E27FC236}">
                    <a16:creationId xmlns:a16="http://schemas.microsoft.com/office/drawing/2014/main" id="{E10531DF-675B-4309-A580-70B4928834A9}"/>
                  </a:ext>
                </a:extLst>
              </p:cNvPr>
              <p:cNvSpPr/>
              <p:nvPr/>
            </p:nvSpPr>
            <p:spPr>
              <a:xfrm>
                <a:off x="3820559" y="2272421"/>
                <a:ext cx="4606155" cy="1865016"/>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a:extLst>
                  <a:ext uri="{FF2B5EF4-FFF2-40B4-BE49-F238E27FC236}">
                    <a16:creationId xmlns:a16="http://schemas.microsoft.com/office/drawing/2014/main" id="{65104F91-7487-496E-A9CD-CF3AD0154A96}"/>
                  </a:ext>
                </a:extLst>
              </p:cNvPr>
              <p:cNvCxnSpPr/>
              <p:nvPr/>
            </p:nvCxnSpPr>
            <p:spPr>
              <a:xfrm>
                <a:off x="3820559" y="4137434"/>
                <a:ext cx="371192"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2A5733B-8C3B-45FA-B0C8-6C667717CA99}"/>
                  </a:ext>
                </a:extLst>
              </p:cNvPr>
              <p:cNvCxnSpPr/>
              <p:nvPr/>
            </p:nvCxnSpPr>
            <p:spPr>
              <a:xfrm flipV="1">
                <a:off x="3820559" y="3822077"/>
                <a:ext cx="0" cy="315357"/>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FA542520-A295-4A9C-B710-32F8593F9708}"/>
                  </a:ext>
                </a:extLst>
              </p:cNvPr>
              <p:cNvCxnSpPr/>
              <p:nvPr/>
            </p:nvCxnSpPr>
            <p:spPr>
              <a:xfrm>
                <a:off x="8426714" y="2272420"/>
                <a:ext cx="0" cy="362139"/>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D8A0A7F-FFFD-4491-92CD-BA6D99B72771}"/>
                  </a:ext>
                </a:extLst>
              </p:cNvPr>
              <p:cNvCxnSpPr/>
              <p:nvPr/>
            </p:nvCxnSpPr>
            <p:spPr>
              <a:xfrm flipH="1">
                <a:off x="8256757" y="2272420"/>
                <a:ext cx="169957" cy="0"/>
              </a:xfrm>
              <a:prstGeom prst="line">
                <a:avLst/>
              </a:prstGeom>
              <a:ln w="38100">
                <a:solidFill>
                  <a:srgbClr val="3B4A62"/>
                </a:solidFill>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CF7615DD-46F9-45F7-8CB9-37360B831B42}"/>
                </a:ext>
              </a:extLst>
            </p:cNvPr>
            <p:cNvSpPr txBox="1"/>
            <p:nvPr/>
          </p:nvSpPr>
          <p:spPr>
            <a:xfrm>
              <a:off x="993651" y="3637458"/>
              <a:ext cx="6842051" cy="779163"/>
            </a:xfrm>
            <a:prstGeom prst="rect">
              <a:avLst/>
            </a:prstGeom>
            <a:noFill/>
          </p:spPr>
          <p:txBody>
            <a:bodyPr wrap="square">
              <a:spAutoFit/>
            </a:bodyPr>
            <a:lstStyle/>
            <a:p>
              <a:r>
                <a:rPr lang="zh-CN" altLang="en-US" sz="1800" dirty="0"/>
                <a:t>考虑到将所有小组成员都分配去做功能模块的话，这些模块会实现的很快且多样，但是将来耦合起来很混乱，所以我们对分工进行分层，这样可以尽可能避免混乱。</a:t>
              </a:r>
            </a:p>
          </p:txBody>
        </p:sp>
      </p:grpSp>
    </p:spTree>
    <p:extLst>
      <p:ext uri="{BB962C8B-B14F-4D97-AF65-F5344CB8AC3E}">
        <p14:creationId xmlns:p14="http://schemas.microsoft.com/office/powerpoint/2010/main" val="22956249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nodeType="clickEffect">
                                  <p:stCondLst>
                                    <p:cond delay="0"/>
                                  </p:stCondLst>
                                  <p:childTnLst>
                                    <p:animEffect transition="out" filter="wheel(1)">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0330F47-CD13-4DC9-B2F1-B6AE5CB09E1E"/>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PRESENTATION_TITLE" val="创业计划书.pptx"/>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第一PPT，www.1ppt.com">
  <a:themeElements>
    <a:clrScheme name="自定义 32">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3277</Words>
  <Application>Microsoft Office PowerPoint</Application>
  <PresentationFormat>全屏显示(16:9)</PresentationFormat>
  <Paragraphs>505</Paragraphs>
  <Slides>51</Slides>
  <Notes>44</Notes>
  <HiddenSlides>14</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51</vt:i4>
      </vt:variant>
    </vt:vector>
  </HeadingPairs>
  <TitlesOfParts>
    <vt:vector size="66" baseType="lpstr">
      <vt:lpstr>Lato</vt:lpstr>
      <vt:lpstr>Open Sans</vt:lpstr>
      <vt:lpstr>等线</vt:lpstr>
      <vt:lpstr>方正黑体简体</vt:lpstr>
      <vt:lpstr>方正兰亭超细黑简体</vt:lpstr>
      <vt:lpstr>方正兰亭黑_GBK</vt:lpstr>
      <vt:lpstr>微软雅黑</vt:lpstr>
      <vt:lpstr>微软雅黑 Light</vt:lpstr>
      <vt:lpstr>Agency FB</vt:lpstr>
      <vt:lpstr>Arial</vt:lpstr>
      <vt:lpstr>Arial Rounded MT Bold</vt:lpstr>
      <vt:lpstr>Calibri</vt:lpstr>
      <vt:lpstr>Calibri Light</vt:lpstr>
      <vt:lpstr>Century Gothic</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5</cp:revision>
  <dcterms:created xsi:type="dcterms:W3CDTF">2019-03-25T06:40:00Z</dcterms:created>
  <dcterms:modified xsi:type="dcterms:W3CDTF">2020-10-14T14:56:11Z</dcterms:modified>
  <cp:version>Ver 1.10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2052-11.1.0.9662</vt:lpwstr>
  </property>
</Properties>
</file>